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87" r:id="rId4"/>
    <p:sldId id="288" r:id="rId5"/>
    <p:sldId id="289" r:id="rId6"/>
    <p:sldId id="290" r:id="rId7"/>
    <p:sldId id="263" r:id="rId8"/>
    <p:sldId id="264" r:id="rId9"/>
    <p:sldId id="257" r:id="rId10"/>
    <p:sldId id="258" r:id="rId11"/>
    <p:sldId id="259" r:id="rId12"/>
    <p:sldId id="260" r:id="rId13"/>
    <p:sldId id="261"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09/09/2008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09/09/2008</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euractiv.com/en/opinion/turkey-eu-public-thinks/article-171187"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euractiv.com/en/future-eu/future-islam-european-union/article-166704" TargetMode="External"/><Relationship Id="rId2" Type="http://schemas.openxmlformats.org/officeDocument/2006/relationships/hyperlink" Target="http://www.euractiv.com/en/future-eu/european-islam-challenges-public-policy-society/article-168614" TargetMode="External"/><Relationship Id="rId1" Type="http://schemas.openxmlformats.org/officeDocument/2006/relationships/slideLayout" Target="../slideLayouts/slideLayout2.xml"/><Relationship Id="rId4" Type="http://schemas.openxmlformats.org/officeDocument/2006/relationships/hyperlink" Target="http://www.euractiv.com/en/enlargement/future-prospects-turkey-economy/article-174795"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europa.eu.int/comm/public_opinion/archives/eb/eb62/eb_62_en.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EU </a:t>
            </a:r>
            <a:r>
              <a:rPr lang="it-IT" dirty="0" err="1" smtClean="0"/>
              <a:t>citizenship</a:t>
            </a:r>
            <a:endParaRPr lang="it-IT" dirty="0"/>
          </a:p>
        </p:txBody>
      </p:sp>
      <p:sp>
        <p:nvSpPr>
          <p:cNvPr id="3" name="Sottotitolo 2"/>
          <p:cNvSpPr>
            <a:spLocks noGrp="1"/>
          </p:cNvSpPr>
          <p:nvPr>
            <p:ph type="subTitle" idx="1"/>
          </p:nvPr>
        </p:nvSpPr>
        <p:spPr/>
        <p:txBody>
          <a:bodyPr/>
          <a:lstStyle/>
          <a:p>
            <a:r>
              <a:rPr lang="it-IT" dirty="0" err="1" smtClean="0"/>
              <a:t>By</a:t>
            </a:r>
            <a:r>
              <a:rPr lang="it-IT" dirty="0" smtClean="0"/>
              <a:t> </a:t>
            </a:r>
            <a:r>
              <a:rPr lang="it-IT" dirty="0" err="1" smtClean="0"/>
              <a:t>Eurogems</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err="1" smtClean="0"/>
              <a:t>Citizenship</a:t>
            </a:r>
            <a:r>
              <a:rPr lang="it-IT" b="1" dirty="0" smtClean="0"/>
              <a:t>: </a:t>
            </a:r>
            <a:r>
              <a:rPr lang="it-IT" b="1" dirty="0" err="1" smtClean="0"/>
              <a:t>political</a:t>
            </a:r>
            <a:r>
              <a:rPr lang="it-IT" b="1" dirty="0" smtClean="0"/>
              <a:t> </a:t>
            </a:r>
            <a:r>
              <a:rPr lang="it-IT" b="1" dirty="0" err="1" smtClean="0"/>
              <a:t>dimension</a:t>
            </a:r>
            <a:endParaRPr lang="it-IT" dirty="0"/>
          </a:p>
        </p:txBody>
      </p:sp>
      <p:sp>
        <p:nvSpPr>
          <p:cNvPr id="3" name="Segnaposto contenuto 2"/>
          <p:cNvSpPr>
            <a:spLocks noGrp="1"/>
          </p:cNvSpPr>
          <p:nvPr>
            <p:ph idx="1"/>
          </p:nvPr>
        </p:nvSpPr>
        <p:spPr/>
        <p:txBody>
          <a:bodyPr/>
          <a:lstStyle/>
          <a:p>
            <a:r>
              <a:rPr lang="it-IT" dirty="0" smtClean="0"/>
              <a:t>The </a:t>
            </a:r>
            <a:r>
              <a:rPr lang="it-IT" dirty="0" err="1" smtClean="0"/>
              <a:t>political</a:t>
            </a:r>
            <a:r>
              <a:rPr lang="it-IT" dirty="0" smtClean="0"/>
              <a:t> </a:t>
            </a:r>
            <a:r>
              <a:rPr lang="it-IT" dirty="0" err="1" smtClean="0"/>
              <a:t>dimension</a:t>
            </a:r>
            <a:r>
              <a:rPr lang="it-IT" dirty="0" smtClean="0"/>
              <a:t> </a:t>
            </a:r>
            <a:r>
              <a:rPr lang="en-US" dirty="0" smtClean="0"/>
              <a:t>of citizenship refers to political rights and </a:t>
            </a:r>
            <a:r>
              <a:rPr lang="fr-FR" dirty="0" err="1" smtClean="0"/>
              <a:t>responsibilities</a:t>
            </a:r>
            <a:r>
              <a:rPr lang="fr-FR" dirty="0" smtClean="0"/>
              <a:t> vis à vis the </a:t>
            </a:r>
            <a:r>
              <a:rPr lang="fr-FR" dirty="0" err="1" smtClean="0"/>
              <a:t>political</a:t>
            </a:r>
            <a:r>
              <a:rPr lang="fr-FR" dirty="0" smtClean="0"/>
              <a:t> system</a:t>
            </a: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err="1" smtClean="0"/>
              <a:t>Citizenship</a:t>
            </a:r>
            <a:r>
              <a:rPr lang="it-IT" b="1" dirty="0" smtClean="0"/>
              <a:t>: social </a:t>
            </a:r>
            <a:r>
              <a:rPr lang="it-IT" b="1" dirty="0" err="1" smtClean="0"/>
              <a:t>dimension</a:t>
            </a:r>
            <a:endParaRPr lang="it-IT" dirty="0"/>
          </a:p>
        </p:txBody>
      </p:sp>
      <p:sp>
        <p:nvSpPr>
          <p:cNvPr id="3" name="Segnaposto contenuto 2"/>
          <p:cNvSpPr>
            <a:spLocks noGrp="1"/>
          </p:cNvSpPr>
          <p:nvPr>
            <p:ph idx="1"/>
          </p:nvPr>
        </p:nvSpPr>
        <p:spPr/>
        <p:txBody>
          <a:bodyPr/>
          <a:lstStyle/>
          <a:p>
            <a:r>
              <a:rPr lang="it-IT" dirty="0" smtClean="0"/>
              <a:t>The social </a:t>
            </a:r>
            <a:r>
              <a:rPr lang="it-IT" dirty="0" err="1" smtClean="0"/>
              <a:t>dimension</a:t>
            </a:r>
            <a:r>
              <a:rPr lang="it-IT" dirty="0" smtClean="0"/>
              <a:t> </a:t>
            </a:r>
            <a:r>
              <a:rPr lang="it-IT" dirty="0" err="1" smtClean="0"/>
              <a:t>of</a:t>
            </a:r>
            <a:r>
              <a:rPr lang="it-IT" dirty="0" smtClean="0"/>
              <a:t> </a:t>
            </a:r>
            <a:r>
              <a:rPr lang="en-US" dirty="0" smtClean="0"/>
              <a:t>citizenship refers to the </a:t>
            </a:r>
            <a:r>
              <a:rPr lang="en-US" dirty="0" err="1" smtClean="0"/>
              <a:t>behaviour</a:t>
            </a:r>
            <a:r>
              <a:rPr lang="en-US" dirty="0" smtClean="0"/>
              <a:t> between individuals in a society and requires some measure of loyalty and solidarity</a:t>
            </a:r>
            <a:endParaRPr lang="it-I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err="1" smtClean="0"/>
              <a:t>Citizenship</a:t>
            </a:r>
            <a:r>
              <a:rPr lang="it-IT" b="1" dirty="0" smtClean="0"/>
              <a:t>: cultural </a:t>
            </a:r>
            <a:r>
              <a:rPr lang="it-IT" b="1" dirty="0" err="1" smtClean="0"/>
              <a:t>dimension</a:t>
            </a:r>
            <a:endParaRPr lang="it-IT" dirty="0"/>
          </a:p>
        </p:txBody>
      </p:sp>
      <p:sp>
        <p:nvSpPr>
          <p:cNvPr id="3" name="Segnaposto contenuto 2"/>
          <p:cNvSpPr>
            <a:spLocks noGrp="1"/>
          </p:cNvSpPr>
          <p:nvPr>
            <p:ph idx="1"/>
          </p:nvPr>
        </p:nvSpPr>
        <p:spPr/>
        <p:txBody>
          <a:bodyPr/>
          <a:lstStyle/>
          <a:p>
            <a:r>
              <a:rPr lang="it-IT" dirty="0" smtClean="0"/>
              <a:t>The cultural </a:t>
            </a:r>
            <a:r>
              <a:rPr lang="it-IT" dirty="0" err="1" smtClean="0"/>
              <a:t>dimension</a:t>
            </a:r>
            <a:r>
              <a:rPr lang="it-IT" dirty="0" smtClean="0"/>
              <a:t> </a:t>
            </a:r>
            <a:r>
              <a:rPr lang="en-US" dirty="0" smtClean="0"/>
              <a:t>of citizenship refers to the consciousness of a common cultural heritage –in the interrelated </a:t>
            </a:r>
            <a:r>
              <a:rPr lang="it-IT" dirty="0" err="1" smtClean="0"/>
              <a:t>diversity-</a:t>
            </a:r>
            <a:endParaRPr lang="it-I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err="1" smtClean="0"/>
              <a:t>Citizenship</a:t>
            </a:r>
            <a:r>
              <a:rPr lang="it-IT" b="1" dirty="0" smtClean="0"/>
              <a:t>: cultural </a:t>
            </a:r>
            <a:r>
              <a:rPr lang="it-IT" b="1" dirty="0" err="1" smtClean="0"/>
              <a:t>dimension</a:t>
            </a:r>
            <a:endParaRPr lang="it-IT" dirty="0"/>
          </a:p>
        </p:txBody>
      </p:sp>
      <p:sp>
        <p:nvSpPr>
          <p:cNvPr id="3" name="Segnaposto contenuto 2"/>
          <p:cNvSpPr>
            <a:spLocks noGrp="1"/>
          </p:cNvSpPr>
          <p:nvPr>
            <p:ph idx="1"/>
          </p:nvPr>
        </p:nvSpPr>
        <p:spPr/>
        <p:txBody>
          <a:bodyPr/>
          <a:lstStyle/>
          <a:p>
            <a:r>
              <a:rPr lang="en-US" dirty="0" smtClean="0"/>
              <a:t>The economic dimension of citizenship refers to the relationship between an individual and the </a:t>
            </a:r>
            <a:r>
              <a:rPr lang="en-US" dirty="0" err="1" smtClean="0"/>
              <a:t>labour</a:t>
            </a:r>
            <a:r>
              <a:rPr lang="en-US" dirty="0" smtClean="0"/>
              <a:t>- and consumer- market. </a:t>
            </a:r>
          </a:p>
          <a:p>
            <a:r>
              <a:rPr lang="en-US" dirty="0" smtClean="0"/>
              <a:t>It implies the right to work and to a minimum subsistence level</a:t>
            </a:r>
            <a:endParaRPr lang="it-IT"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Citizenship</a:t>
            </a:r>
            <a:r>
              <a:rPr lang="it-IT" dirty="0" smtClean="0"/>
              <a:t> </a:t>
            </a:r>
            <a:r>
              <a:rPr lang="it-IT" dirty="0" err="1" smtClean="0"/>
              <a:t>framework</a:t>
            </a:r>
            <a:endParaRPr lang="it-IT" dirty="0"/>
          </a:p>
        </p:txBody>
      </p:sp>
      <p:pic>
        <p:nvPicPr>
          <p:cNvPr id="3074" name="Picture 2"/>
          <p:cNvPicPr>
            <a:picLocks noGrp="1" noChangeAspect="1" noChangeArrowheads="1"/>
          </p:cNvPicPr>
          <p:nvPr>
            <p:ph idx="1"/>
          </p:nvPr>
        </p:nvPicPr>
        <p:blipFill>
          <a:blip r:embed="rId2"/>
          <a:srcRect/>
          <a:stretch>
            <a:fillRect/>
          </a:stretch>
        </p:blipFill>
        <p:spPr bwMode="auto">
          <a:xfrm>
            <a:off x="785786" y="2071678"/>
            <a:ext cx="7459548" cy="36380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Knowledge</a:t>
            </a:r>
            <a:r>
              <a:rPr lang="it-IT" dirty="0" smtClean="0"/>
              <a:t>, </a:t>
            </a:r>
            <a:r>
              <a:rPr lang="it-IT" dirty="0" err="1" smtClean="0"/>
              <a:t>Skills</a:t>
            </a:r>
            <a:r>
              <a:rPr lang="it-IT" dirty="0" smtClean="0"/>
              <a:t>, </a:t>
            </a:r>
            <a:r>
              <a:rPr lang="it-IT" dirty="0" err="1" smtClean="0"/>
              <a:t>Attitudes</a:t>
            </a:r>
            <a:endParaRPr lang="it-IT" dirty="0"/>
          </a:p>
        </p:txBody>
      </p:sp>
      <p:pic>
        <p:nvPicPr>
          <p:cNvPr id="4098" name="Picture 2"/>
          <p:cNvPicPr>
            <a:picLocks noGrp="1" noChangeAspect="1" noChangeArrowheads="1"/>
          </p:cNvPicPr>
          <p:nvPr>
            <p:ph idx="1"/>
          </p:nvPr>
        </p:nvPicPr>
        <p:blipFill>
          <a:blip r:embed="rId2"/>
          <a:srcRect/>
          <a:stretch>
            <a:fillRect/>
          </a:stretch>
        </p:blipFill>
        <p:spPr bwMode="auto">
          <a:xfrm>
            <a:off x="1646101" y="2371121"/>
            <a:ext cx="5283354" cy="334389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The </a:t>
            </a:r>
            <a:r>
              <a:rPr lang="it-IT" dirty="0" err="1" smtClean="0"/>
              <a:t>most</a:t>
            </a:r>
            <a:r>
              <a:rPr lang="it-IT" dirty="0" smtClean="0"/>
              <a:t> </a:t>
            </a:r>
            <a:r>
              <a:rPr lang="it-IT" dirty="0" err="1" smtClean="0"/>
              <a:t>important</a:t>
            </a:r>
            <a:r>
              <a:rPr lang="it-IT" dirty="0" smtClean="0"/>
              <a:t> </a:t>
            </a:r>
            <a:r>
              <a:rPr lang="it-IT" dirty="0" err="1" smtClean="0"/>
              <a:t>elements</a:t>
            </a:r>
            <a:r>
              <a:rPr lang="it-IT" dirty="0" smtClean="0"/>
              <a:t>..</a:t>
            </a:r>
            <a:endParaRPr lang="it-IT" dirty="0"/>
          </a:p>
        </p:txBody>
      </p:sp>
      <p:sp>
        <p:nvSpPr>
          <p:cNvPr id="3" name="Segnaposto contenuto 2"/>
          <p:cNvSpPr>
            <a:spLocks noGrp="1"/>
          </p:cNvSpPr>
          <p:nvPr>
            <p:ph idx="1"/>
          </p:nvPr>
        </p:nvSpPr>
        <p:spPr/>
        <p:txBody>
          <a:bodyPr>
            <a:normAutofit fontScale="77500" lnSpcReduction="20000"/>
          </a:bodyPr>
          <a:lstStyle/>
          <a:p>
            <a:r>
              <a:rPr lang="en-US" dirty="0" smtClean="0"/>
              <a:t>Personal identity and sense of belonging;</a:t>
            </a:r>
          </a:p>
          <a:p>
            <a:r>
              <a:rPr lang="en-US" dirty="0" smtClean="0"/>
              <a:t>Learning about citizenship with young people;</a:t>
            </a:r>
          </a:p>
          <a:p>
            <a:r>
              <a:rPr lang="en-US" dirty="0" smtClean="0"/>
              <a:t>Approach towards citizenship, education and citizenship education;</a:t>
            </a:r>
          </a:p>
          <a:p>
            <a:r>
              <a:rPr lang="en-US" dirty="0" smtClean="0"/>
              <a:t>Chance to share the knowledge and </a:t>
            </a:r>
            <a:r>
              <a:rPr lang="en-US" dirty="0" err="1" smtClean="0"/>
              <a:t>practises</a:t>
            </a:r>
            <a:r>
              <a:rPr lang="en-US" dirty="0" smtClean="0"/>
              <a:t> with other practitioners in the field;</a:t>
            </a:r>
          </a:p>
          <a:p>
            <a:r>
              <a:rPr lang="en-US" dirty="0" smtClean="0"/>
              <a:t>Reflection on my own identity and its links to others;</a:t>
            </a:r>
          </a:p>
          <a:p>
            <a:r>
              <a:rPr lang="en-US" dirty="0" smtClean="0"/>
              <a:t>Planning educational activities about citizenship;</a:t>
            </a:r>
          </a:p>
          <a:p>
            <a:r>
              <a:rPr lang="en-US" dirty="0" smtClean="0"/>
              <a:t>Different definitions and approaches which put citizenship in broader philosophical </a:t>
            </a:r>
            <a:r>
              <a:rPr lang="it-IT" dirty="0" err="1" smtClean="0"/>
              <a:t>context</a:t>
            </a:r>
            <a:r>
              <a:rPr lang="it-IT" dirty="0" smtClean="0"/>
              <a:t>;</a:t>
            </a:r>
          </a:p>
          <a:p>
            <a:r>
              <a:rPr lang="it-IT" dirty="0" smtClean="0"/>
              <a:t>Educational </a:t>
            </a:r>
            <a:r>
              <a:rPr lang="it-IT" dirty="0" err="1" smtClean="0"/>
              <a:t>theories</a:t>
            </a:r>
            <a:r>
              <a:rPr lang="it-IT" dirty="0" smtClean="0"/>
              <a:t> and </a:t>
            </a:r>
            <a:r>
              <a:rPr lang="it-IT" dirty="0" err="1" smtClean="0"/>
              <a:t>approaches</a:t>
            </a:r>
            <a:r>
              <a:rPr lang="it-IT" dirty="0" smtClean="0"/>
              <a:t>;</a:t>
            </a:r>
          </a:p>
          <a:p>
            <a:r>
              <a:rPr lang="en-US" dirty="0" smtClean="0"/>
              <a:t>Active participation of young people;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The </a:t>
            </a:r>
            <a:r>
              <a:rPr lang="it-IT" dirty="0" err="1" smtClean="0"/>
              <a:t>most</a:t>
            </a:r>
            <a:r>
              <a:rPr lang="it-IT" dirty="0" smtClean="0"/>
              <a:t> </a:t>
            </a:r>
            <a:r>
              <a:rPr lang="it-IT" dirty="0" err="1" smtClean="0"/>
              <a:t>important</a:t>
            </a:r>
            <a:r>
              <a:rPr lang="it-IT" dirty="0" smtClean="0"/>
              <a:t> </a:t>
            </a:r>
            <a:r>
              <a:rPr lang="it-IT" dirty="0" err="1" smtClean="0"/>
              <a:t>elements</a:t>
            </a:r>
            <a:r>
              <a:rPr lang="it-IT" dirty="0" smtClean="0"/>
              <a:t>..</a:t>
            </a:r>
            <a:endParaRPr lang="it-IT" dirty="0"/>
          </a:p>
        </p:txBody>
      </p:sp>
      <p:sp>
        <p:nvSpPr>
          <p:cNvPr id="3" name="Segnaposto contenuto 2"/>
          <p:cNvSpPr>
            <a:spLocks noGrp="1"/>
          </p:cNvSpPr>
          <p:nvPr>
            <p:ph idx="1"/>
          </p:nvPr>
        </p:nvSpPr>
        <p:spPr/>
        <p:txBody>
          <a:bodyPr>
            <a:normAutofit fontScale="85000" lnSpcReduction="20000"/>
          </a:bodyPr>
          <a:lstStyle/>
          <a:p>
            <a:r>
              <a:rPr lang="en-US" dirty="0" smtClean="0"/>
              <a:t>Mixture of learning methods was really good;</a:t>
            </a:r>
          </a:p>
          <a:p>
            <a:r>
              <a:rPr lang="en-US" dirty="0" smtClean="0"/>
              <a:t>Being part of diverse learning group;</a:t>
            </a:r>
          </a:p>
          <a:p>
            <a:r>
              <a:rPr lang="en-US" dirty="0" smtClean="0"/>
              <a:t>Values shared / knowledge gained / experience skilled;</a:t>
            </a:r>
          </a:p>
          <a:p>
            <a:r>
              <a:rPr lang="en-US" dirty="0" smtClean="0"/>
              <a:t>“Do It Yourself” – chance to employ previous and new KSA into </a:t>
            </a:r>
            <a:r>
              <a:rPr lang="en-US" dirty="0" err="1" smtClean="0"/>
              <a:t>practise</a:t>
            </a:r>
            <a:r>
              <a:rPr lang="en-US" dirty="0" smtClean="0"/>
              <a:t>;</a:t>
            </a:r>
          </a:p>
          <a:p>
            <a:r>
              <a:rPr lang="en-US" dirty="0" smtClean="0"/>
              <a:t>Working in groups proved to be efficient way to exchange ideas, opinions etc;</a:t>
            </a:r>
          </a:p>
          <a:p>
            <a:r>
              <a:rPr lang="it-IT" dirty="0" err="1" smtClean="0"/>
              <a:t>Citizens</a:t>
            </a:r>
            <a:r>
              <a:rPr lang="it-IT" dirty="0" smtClean="0"/>
              <a:t> </a:t>
            </a:r>
            <a:r>
              <a:rPr lang="it-IT" dirty="0" err="1" smtClean="0"/>
              <a:t>Café</a:t>
            </a:r>
            <a:r>
              <a:rPr lang="it-IT" dirty="0" smtClean="0"/>
              <a:t>;</a:t>
            </a:r>
          </a:p>
          <a:p>
            <a:r>
              <a:rPr lang="it-IT" dirty="0" err="1" smtClean="0"/>
              <a:t>Education</a:t>
            </a:r>
            <a:r>
              <a:rPr lang="it-IT" dirty="0" smtClean="0"/>
              <a:t> </a:t>
            </a:r>
            <a:r>
              <a:rPr lang="it-IT" dirty="0" err="1" smtClean="0"/>
              <a:t>for</a:t>
            </a:r>
            <a:r>
              <a:rPr lang="it-IT" dirty="0" smtClean="0"/>
              <a:t> </a:t>
            </a:r>
            <a:r>
              <a:rPr lang="it-IT" dirty="0" err="1" smtClean="0"/>
              <a:t>Citizenship</a:t>
            </a:r>
            <a:r>
              <a:rPr lang="it-IT" dirty="0" smtClean="0"/>
              <a:t>;</a:t>
            </a:r>
          </a:p>
          <a:p>
            <a:r>
              <a:rPr lang="en-US" dirty="0" smtClean="0"/>
              <a:t>Linking formal and non-formal education;</a:t>
            </a:r>
          </a:p>
          <a:p>
            <a:r>
              <a:rPr lang="en-US" dirty="0" smtClean="0"/>
              <a:t>Being able to explore and </a:t>
            </a:r>
            <a:r>
              <a:rPr lang="en-US" dirty="0" err="1" smtClean="0"/>
              <a:t>practise</a:t>
            </a:r>
            <a:r>
              <a:rPr lang="en-US" dirty="0" smtClean="0"/>
              <a:t> my own citizenship;</a:t>
            </a:r>
            <a:endParaRPr lang="it-I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err="1" smtClean="0"/>
              <a:t>Attitude</a:t>
            </a:r>
            <a:r>
              <a:rPr lang="it-IT" b="1" dirty="0" smtClean="0"/>
              <a:t> </a:t>
            </a:r>
            <a:r>
              <a:rPr lang="it-IT" b="1" dirty="0" err="1" smtClean="0"/>
              <a:t>towards</a:t>
            </a:r>
            <a:r>
              <a:rPr lang="it-IT" b="1" dirty="0" smtClean="0"/>
              <a:t> </a:t>
            </a:r>
            <a:r>
              <a:rPr lang="it-IT" b="1" dirty="0" err="1" smtClean="0"/>
              <a:t>European</a:t>
            </a:r>
            <a:r>
              <a:rPr lang="it-IT" b="1" dirty="0" smtClean="0"/>
              <a:t> </a:t>
            </a:r>
            <a:r>
              <a:rPr lang="it-IT" b="1" dirty="0" err="1" smtClean="0"/>
              <a:t>Citizenship</a:t>
            </a:r>
            <a:endParaRPr lang="it-IT" dirty="0"/>
          </a:p>
        </p:txBody>
      </p:sp>
      <p:sp>
        <p:nvSpPr>
          <p:cNvPr id="3" name="Segnaposto contenuto 2"/>
          <p:cNvSpPr>
            <a:spLocks noGrp="1"/>
          </p:cNvSpPr>
          <p:nvPr>
            <p:ph idx="1"/>
          </p:nvPr>
        </p:nvSpPr>
        <p:spPr/>
        <p:txBody>
          <a:bodyPr>
            <a:normAutofit fontScale="70000" lnSpcReduction="20000"/>
          </a:bodyPr>
          <a:lstStyle/>
          <a:p>
            <a:r>
              <a:rPr lang="en-US" dirty="0" smtClean="0"/>
              <a:t> I am even more motivated to go on with my work promoting active citizenship and I am eager to put it on European level;</a:t>
            </a:r>
          </a:p>
          <a:p>
            <a:r>
              <a:rPr lang="en-US" dirty="0" smtClean="0"/>
              <a:t>Motivated to work to give others an opportunity to be active citizens;</a:t>
            </a:r>
          </a:p>
          <a:p>
            <a:r>
              <a:rPr lang="en-US" dirty="0" smtClean="0"/>
              <a:t>Sometimes word “Europe”, “European” is an obstacle for work due to prejudices in </a:t>
            </a:r>
            <a:r>
              <a:rPr lang="it-IT" dirty="0" smtClean="0"/>
              <a:t>some </a:t>
            </a:r>
            <a:r>
              <a:rPr lang="it-IT" dirty="0" err="1" smtClean="0"/>
              <a:t>countries</a:t>
            </a:r>
            <a:r>
              <a:rPr lang="it-IT" dirty="0" smtClean="0"/>
              <a:t>;</a:t>
            </a:r>
          </a:p>
          <a:p>
            <a:r>
              <a:rPr lang="en-US" dirty="0" smtClean="0"/>
              <a:t>I still find this term confusing and would rather use “active” or “democratic” </a:t>
            </a:r>
            <a:r>
              <a:rPr lang="it-IT" dirty="0" err="1" smtClean="0"/>
              <a:t>citizenship</a:t>
            </a:r>
            <a:r>
              <a:rPr lang="it-IT" dirty="0" smtClean="0"/>
              <a:t>;</a:t>
            </a:r>
          </a:p>
          <a:p>
            <a:r>
              <a:rPr lang="it-IT" dirty="0" smtClean="0"/>
              <a:t>More positive </a:t>
            </a:r>
            <a:r>
              <a:rPr lang="it-IT" dirty="0" err="1" smtClean="0"/>
              <a:t>about</a:t>
            </a:r>
            <a:r>
              <a:rPr lang="it-IT" dirty="0" smtClean="0"/>
              <a:t> </a:t>
            </a:r>
            <a:r>
              <a:rPr lang="it-IT" dirty="0" err="1" smtClean="0"/>
              <a:t>it</a:t>
            </a:r>
            <a:r>
              <a:rPr lang="it-IT" dirty="0" smtClean="0"/>
              <a:t>;</a:t>
            </a:r>
          </a:p>
          <a:p>
            <a:r>
              <a:rPr lang="en-US" dirty="0" smtClean="0"/>
              <a:t>It gained dimensions of diversity and democracy;</a:t>
            </a:r>
          </a:p>
          <a:p>
            <a:r>
              <a:rPr lang="en-US" dirty="0" smtClean="0"/>
              <a:t>Proved once again that European citizenship is not only legal and economical concept. Behind it stands set of values which we respect and doesn't really matter which term we use to describe it;</a:t>
            </a:r>
            <a:endParaRPr lang="it-IT"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err="1" smtClean="0"/>
              <a:t>Attitude</a:t>
            </a:r>
            <a:r>
              <a:rPr lang="it-IT" b="1" dirty="0" smtClean="0"/>
              <a:t> </a:t>
            </a:r>
            <a:r>
              <a:rPr lang="it-IT" b="1" dirty="0" err="1" smtClean="0"/>
              <a:t>towards</a:t>
            </a:r>
            <a:r>
              <a:rPr lang="it-IT" b="1" dirty="0" smtClean="0"/>
              <a:t> </a:t>
            </a:r>
            <a:r>
              <a:rPr lang="it-IT" b="1" dirty="0" err="1" smtClean="0"/>
              <a:t>European</a:t>
            </a:r>
            <a:r>
              <a:rPr lang="it-IT" b="1" dirty="0" smtClean="0"/>
              <a:t> </a:t>
            </a:r>
            <a:r>
              <a:rPr lang="it-IT" b="1" dirty="0" err="1" smtClean="0"/>
              <a:t>Citizenship</a:t>
            </a:r>
            <a:endParaRPr lang="it-IT" dirty="0"/>
          </a:p>
        </p:txBody>
      </p:sp>
      <p:sp>
        <p:nvSpPr>
          <p:cNvPr id="3" name="Segnaposto contenuto 2"/>
          <p:cNvSpPr>
            <a:spLocks noGrp="1"/>
          </p:cNvSpPr>
          <p:nvPr>
            <p:ph idx="1"/>
          </p:nvPr>
        </p:nvSpPr>
        <p:spPr/>
        <p:txBody>
          <a:bodyPr>
            <a:normAutofit lnSpcReduction="10000"/>
          </a:bodyPr>
          <a:lstStyle/>
          <a:p>
            <a:r>
              <a:rPr lang="en-US" dirty="0" smtClean="0"/>
              <a:t>I felt European before but now got motivation to share this feeling with others;</a:t>
            </a:r>
          </a:p>
          <a:p>
            <a:r>
              <a:rPr lang="en-US" dirty="0" smtClean="0"/>
              <a:t>Completed my knowledge and will be able to look at the subject not only from perspective (context) of my country;</a:t>
            </a:r>
          </a:p>
          <a:p>
            <a:r>
              <a:rPr lang="en-US" dirty="0" smtClean="0"/>
              <a:t>Feel more attached to the issue in my personal and professional life;</a:t>
            </a:r>
          </a:p>
          <a:p>
            <a:r>
              <a:rPr lang="en-US" dirty="0" smtClean="0"/>
              <a:t>Attitude hasn’t changed but it opened my mind to some new aspects;</a:t>
            </a:r>
            <a:endParaRPr lang="it-I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a:t>
            </a:r>
            <a:r>
              <a:rPr lang="it-IT" dirty="0" smtClean="0"/>
              <a:t> </a:t>
            </a:r>
            <a:r>
              <a:rPr lang="it-IT" dirty="0" err="1" smtClean="0"/>
              <a:t>is</a:t>
            </a:r>
            <a:r>
              <a:rPr lang="it-IT" dirty="0" smtClean="0"/>
              <a:t> </a:t>
            </a:r>
            <a:r>
              <a:rPr lang="it-IT" dirty="0" err="1" smtClean="0"/>
              <a:t>citizenship</a:t>
            </a:r>
            <a:r>
              <a:rPr lang="it-IT" dirty="0" smtClean="0"/>
              <a:t>?</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 </a:t>
            </a:r>
            <a:r>
              <a:rPr lang="it-IT" dirty="0" err="1" smtClean="0"/>
              <a:t>What</a:t>
            </a:r>
            <a:r>
              <a:rPr lang="it-IT" dirty="0" smtClean="0"/>
              <a:t> </a:t>
            </a:r>
            <a:r>
              <a:rPr lang="it-IT" dirty="0" err="1" smtClean="0"/>
              <a:t>is</a:t>
            </a:r>
            <a:r>
              <a:rPr lang="it-IT" dirty="0" smtClean="0"/>
              <a:t> ‘</a:t>
            </a:r>
            <a:r>
              <a:rPr lang="it-IT" dirty="0" err="1" smtClean="0"/>
              <a:t>citizenship</a:t>
            </a:r>
            <a:r>
              <a:rPr lang="it-IT" dirty="0" smtClean="0"/>
              <a:t>’?</a:t>
            </a:r>
          </a:p>
          <a:p>
            <a:r>
              <a:rPr lang="it-IT" dirty="0" smtClean="0"/>
              <a:t>• </a:t>
            </a:r>
            <a:r>
              <a:rPr lang="it-IT" dirty="0" err="1" smtClean="0"/>
              <a:t>Citizenship</a:t>
            </a:r>
            <a:r>
              <a:rPr lang="it-IT" dirty="0" smtClean="0"/>
              <a:t>, </a:t>
            </a:r>
            <a:r>
              <a:rPr lang="it-IT" dirty="0" err="1" smtClean="0"/>
              <a:t>Identity</a:t>
            </a:r>
            <a:r>
              <a:rPr lang="it-IT" dirty="0" smtClean="0"/>
              <a:t>, </a:t>
            </a:r>
            <a:r>
              <a:rPr lang="it-IT" dirty="0" err="1" smtClean="0"/>
              <a:t>Nationality</a:t>
            </a:r>
            <a:endParaRPr lang="it-IT" dirty="0" smtClean="0"/>
          </a:p>
          <a:p>
            <a:r>
              <a:rPr lang="en-US" dirty="0" smtClean="0"/>
              <a:t>• Formal and legal concepts of citizenship</a:t>
            </a:r>
          </a:p>
          <a:p>
            <a:r>
              <a:rPr lang="en-US" dirty="0" smtClean="0"/>
              <a:t>• Historical and cultural understandings of citizenship</a:t>
            </a:r>
          </a:p>
          <a:p>
            <a:r>
              <a:rPr lang="en-US" dirty="0" smtClean="0"/>
              <a:t>• Modern concepts and practices of citizenship</a:t>
            </a:r>
          </a:p>
          <a:p>
            <a:r>
              <a:rPr lang="en-US" dirty="0" smtClean="0"/>
              <a:t>• The relation of a citizen to the local environment, the region, the state and to Europe: the</a:t>
            </a:r>
          </a:p>
          <a:p>
            <a:r>
              <a:rPr lang="en-US" dirty="0" smtClean="0"/>
              <a:t>interaction of European, active and democratic citizenship</a:t>
            </a:r>
          </a:p>
          <a:p>
            <a:r>
              <a:rPr lang="en-US" dirty="0" smtClean="0"/>
              <a:t>• Widening concentric circles: European Citizenship</a:t>
            </a:r>
          </a:p>
          <a:p>
            <a:r>
              <a:rPr lang="en-US" dirty="0" smtClean="0"/>
              <a:t>• Citizenship and identity: European citizenship</a:t>
            </a:r>
          </a:p>
          <a:p>
            <a:r>
              <a:rPr lang="en-US" dirty="0" smtClean="0"/>
              <a:t>• Integrating European citizenship into youth work and formal education activities</a:t>
            </a:r>
          </a:p>
          <a:p>
            <a:r>
              <a:rPr lang="en-US" dirty="0" smtClean="0"/>
              <a:t>• Is there a ‘good citizen’?</a:t>
            </a:r>
            <a:endParaRPr lang="it-I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2400" b="1" dirty="0" smtClean="0"/>
              <a:t>In which fields you would still like to improve your </a:t>
            </a:r>
            <a:br>
              <a:rPr lang="en-US" sz="2400" b="1" dirty="0" smtClean="0"/>
            </a:br>
            <a:r>
              <a:rPr lang="en-US" sz="2400" b="1" dirty="0" smtClean="0"/>
              <a:t>knowledge and skills concerning European </a:t>
            </a:r>
            <a:r>
              <a:rPr lang="it-IT" sz="2400" b="1" dirty="0" err="1" smtClean="0"/>
              <a:t>Citizenship</a:t>
            </a:r>
            <a:r>
              <a:rPr lang="it-IT" sz="2400" b="1" dirty="0" smtClean="0"/>
              <a:t>?</a:t>
            </a:r>
            <a:endParaRPr lang="it-IT" sz="2400" dirty="0"/>
          </a:p>
        </p:txBody>
      </p:sp>
      <p:sp>
        <p:nvSpPr>
          <p:cNvPr id="3" name="Segnaposto contenuto 2"/>
          <p:cNvSpPr>
            <a:spLocks noGrp="1"/>
          </p:cNvSpPr>
          <p:nvPr>
            <p:ph idx="1"/>
          </p:nvPr>
        </p:nvSpPr>
        <p:spPr/>
        <p:txBody>
          <a:bodyPr>
            <a:normAutofit fontScale="70000" lnSpcReduction="20000"/>
          </a:bodyPr>
          <a:lstStyle/>
          <a:p>
            <a:r>
              <a:rPr lang="en-US" dirty="0" smtClean="0"/>
              <a:t>Need to learn and master English language;</a:t>
            </a:r>
          </a:p>
          <a:p>
            <a:r>
              <a:rPr lang="en-US" dirty="0" smtClean="0"/>
              <a:t>Improve cooperation on the international level;</a:t>
            </a:r>
          </a:p>
          <a:p>
            <a:r>
              <a:rPr lang="en-US" dirty="0" smtClean="0"/>
              <a:t>Get used to different structures of European youth work;</a:t>
            </a:r>
          </a:p>
          <a:p>
            <a:r>
              <a:rPr lang="en-US" dirty="0" smtClean="0"/>
              <a:t>Increase /develop professional vocabulary in English/French;</a:t>
            </a:r>
          </a:p>
          <a:p>
            <a:r>
              <a:rPr lang="it-IT" dirty="0" err="1" smtClean="0"/>
              <a:t>Historic</a:t>
            </a:r>
            <a:r>
              <a:rPr lang="it-IT" dirty="0" smtClean="0"/>
              <a:t> </a:t>
            </a:r>
            <a:r>
              <a:rPr lang="it-IT" dirty="0" err="1" smtClean="0"/>
              <a:t>analysis</a:t>
            </a:r>
            <a:r>
              <a:rPr lang="it-IT" dirty="0" smtClean="0"/>
              <a:t>;</a:t>
            </a:r>
          </a:p>
          <a:p>
            <a:r>
              <a:rPr lang="en-US" dirty="0" smtClean="0"/>
              <a:t>Skills to do social analysis of the context I am working/living in;</a:t>
            </a:r>
          </a:p>
          <a:p>
            <a:r>
              <a:rPr lang="en-US" dirty="0" smtClean="0"/>
              <a:t>Improve knowledge about citizenship education in the formal and non-formal</a:t>
            </a:r>
          </a:p>
          <a:p>
            <a:r>
              <a:rPr lang="it-IT" dirty="0" err="1" smtClean="0"/>
              <a:t>Education</a:t>
            </a:r>
            <a:r>
              <a:rPr lang="it-IT" dirty="0" smtClean="0"/>
              <a:t> </a:t>
            </a:r>
            <a:r>
              <a:rPr lang="it-IT" dirty="0" err="1" smtClean="0"/>
              <a:t>settings</a:t>
            </a:r>
            <a:r>
              <a:rPr lang="it-IT" dirty="0" smtClean="0"/>
              <a:t>;</a:t>
            </a:r>
          </a:p>
          <a:p>
            <a:r>
              <a:rPr lang="it-IT" dirty="0" err="1" smtClean="0"/>
              <a:t>Active</a:t>
            </a:r>
            <a:r>
              <a:rPr lang="it-IT" dirty="0" smtClean="0"/>
              <a:t> </a:t>
            </a:r>
            <a:r>
              <a:rPr lang="it-IT" dirty="0" err="1" smtClean="0"/>
              <a:t>participation</a:t>
            </a:r>
            <a:r>
              <a:rPr lang="it-IT" dirty="0" smtClean="0"/>
              <a:t>;</a:t>
            </a:r>
          </a:p>
          <a:p>
            <a:r>
              <a:rPr lang="en-US" dirty="0" smtClean="0"/>
              <a:t>Would like to learn more about Eastern European countries (Russia, Azerbaijan,</a:t>
            </a:r>
            <a:r>
              <a:rPr lang="it-IT" dirty="0" smtClean="0"/>
              <a:t>Georgia, Moldova);</a:t>
            </a:r>
            <a:endParaRPr lang="it-IT"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2400" b="1" dirty="0" smtClean="0"/>
              <a:t>In which fields you would still like to improve your </a:t>
            </a:r>
            <a:br>
              <a:rPr lang="en-US" sz="2400" b="1" dirty="0" smtClean="0"/>
            </a:br>
            <a:r>
              <a:rPr lang="en-US" sz="2400" b="1" dirty="0" smtClean="0"/>
              <a:t>knowledge and skills concerning European </a:t>
            </a:r>
            <a:r>
              <a:rPr lang="it-IT" sz="2400" b="1" dirty="0" err="1" smtClean="0"/>
              <a:t>Citizenship</a:t>
            </a:r>
            <a:r>
              <a:rPr lang="it-IT" sz="2400" b="1" dirty="0" smtClean="0"/>
              <a:t>?</a:t>
            </a:r>
            <a:endParaRPr lang="it-IT" sz="2400" dirty="0"/>
          </a:p>
        </p:txBody>
      </p:sp>
      <p:sp>
        <p:nvSpPr>
          <p:cNvPr id="3" name="Segnaposto contenuto 2"/>
          <p:cNvSpPr>
            <a:spLocks noGrp="1"/>
          </p:cNvSpPr>
          <p:nvPr>
            <p:ph idx="1"/>
          </p:nvPr>
        </p:nvSpPr>
        <p:spPr/>
        <p:txBody>
          <a:bodyPr>
            <a:normAutofit fontScale="77500" lnSpcReduction="20000"/>
          </a:bodyPr>
          <a:lstStyle/>
          <a:p>
            <a:r>
              <a:rPr lang="en-US" dirty="0" smtClean="0"/>
              <a:t>Legal foundations o the citizenship;</a:t>
            </a:r>
          </a:p>
          <a:p>
            <a:r>
              <a:rPr lang="en-US" dirty="0" smtClean="0"/>
              <a:t>More concrete skills and more </a:t>
            </a:r>
            <a:r>
              <a:rPr lang="en-US" dirty="0" err="1" smtClean="0"/>
              <a:t>practise</a:t>
            </a:r>
            <a:r>
              <a:rPr lang="en-US" dirty="0" smtClean="0"/>
              <a:t>;</a:t>
            </a:r>
          </a:p>
          <a:p>
            <a:r>
              <a:rPr lang="en-US" dirty="0" smtClean="0"/>
              <a:t>Will continue to work on my knowledge, skills and attitudes;</a:t>
            </a:r>
          </a:p>
          <a:p>
            <a:r>
              <a:rPr lang="en-US" dirty="0" smtClean="0"/>
              <a:t>Would like to find innovative ways ED education (FE/NFE), not only lessons and </a:t>
            </a:r>
            <a:r>
              <a:rPr lang="it-IT" dirty="0" err="1" smtClean="0"/>
              <a:t>exchanges</a:t>
            </a:r>
            <a:r>
              <a:rPr lang="it-IT" dirty="0" smtClean="0"/>
              <a:t>;</a:t>
            </a:r>
          </a:p>
          <a:p>
            <a:r>
              <a:rPr lang="en-US" dirty="0" smtClean="0"/>
              <a:t>Funding possibilities for citizenship education;</a:t>
            </a:r>
          </a:p>
          <a:p>
            <a:r>
              <a:rPr lang="it-IT" dirty="0" err="1" smtClean="0"/>
              <a:t>European</a:t>
            </a:r>
            <a:r>
              <a:rPr lang="it-IT" dirty="0" smtClean="0"/>
              <a:t> </a:t>
            </a:r>
            <a:r>
              <a:rPr lang="it-IT" dirty="0" err="1" smtClean="0"/>
              <a:t>dimension</a:t>
            </a:r>
            <a:r>
              <a:rPr lang="it-IT" dirty="0" smtClean="0"/>
              <a:t> </a:t>
            </a:r>
            <a:r>
              <a:rPr lang="it-IT" dirty="0" err="1" smtClean="0"/>
              <a:t>of</a:t>
            </a:r>
            <a:r>
              <a:rPr lang="it-IT" dirty="0" smtClean="0"/>
              <a:t> </a:t>
            </a:r>
            <a:r>
              <a:rPr lang="it-IT" dirty="0" err="1" smtClean="0"/>
              <a:t>identity</a:t>
            </a:r>
            <a:r>
              <a:rPr lang="it-IT" dirty="0" smtClean="0"/>
              <a:t>;</a:t>
            </a:r>
          </a:p>
          <a:p>
            <a:r>
              <a:rPr lang="en-US" dirty="0" smtClean="0"/>
              <a:t>Have to work on my confidence and communication skills;</a:t>
            </a:r>
          </a:p>
          <a:p>
            <a:r>
              <a:rPr lang="it-IT" dirty="0" err="1" smtClean="0"/>
              <a:t>European</a:t>
            </a:r>
            <a:r>
              <a:rPr lang="it-IT" dirty="0" smtClean="0"/>
              <a:t> </a:t>
            </a:r>
            <a:r>
              <a:rPr lang="it-IT" dirty="0" err="1" smtClean="0"/>
              <a:t>Citizenship</a:t>
            </a:r>
            <a:r>
              <a:rPr lang="it-IT" dirty="0" smtClean="0"/>
              <a:t> </a:t>
            </a:r>
            <a:r>
              <a:rPr lang="it-IT" dirty="0" err="1" smtClean="0"/>
              <a:t>historic</a:t>
            </a:r>
            <a:r>
              <a:rPr lang="it-IT" dirty="0" smtClean="0"/>
              <a:t> </a:t>
            </a:r>
            <a:r>
              <a:rPr lang="it-IT" dirty="0" err="1" smtClean="0"/>
              <a:t>development</a:t>
            </a:r>
            <a:r>
              <a:rPr lang="it-IT" dirty="0" smtClean="0"/>
              <a:t>;</a:t>
            </a:r>
          </a:p>
          <a:p>
            <a:r>
              <a:rPr lang="it-IT" dirty="0" smtClean="0"/>
              <a:t>More </a:t>
            </a:r>
            <a:r>
              <a:rPr lang="it-IT" dirty="0" err="1" smtClean="0"/>
              <a:t>about</a:t>
            </a:r>
            <a:r>
              <a:rPr lang="it-IT" dirty="0" smtClean="0"/>
              <a:t> EU </a:t>
            </a:r>
            <a:r>
              <a:rPr lang="it-IT" dirty="0" err="1" smtClean="0"/>
              <a:t>citizenship</a:t>
            </a:r>
            <a:r>
              <a:rPr lang="it-IT" dirty="0" smtClean="0"/>
              <a:t>;</a:t>
            </a:r>
          </a:p>
          <a:p>
            <a:r>
              <a:rPr lang="en-US" dirty="0" smtClean="0"/>
              <a:t>Would like to improve own training skills;</a:t>
            </a:r>
            <a:endParaRPr lang="it-IT"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smtClean="0"/>
              <a:t>INPUT ON CITIZENSHIP AND EUROPEAN CITIZENSHIPS</a:t>
            </a:r>
            <a:endParaRPr lang="it-IT" dirty="0"/>
          </a:p>
        </p:txBody>
      </p:sp>
      <p:sp>
        <p:nvSpPr>
          <p:cNvPr id="3" name="Segnaposto contenuto 2"/>
          <p:cNvSpPr>
            <a:spLocks noGrp="1"/>
          </p:cNvSpPr>
          <p:nvPr>
            <p:ph idx="1"/>
          </p:nvPr>
        </p:nvSpPr>
        <p:spPr/>
        <p:txBody>
          <a:bodyPr>
            <a:normAutofit fontScale="92500" lnSpcReduction="10000"/>
          </a:bodyPr>
          <a:lstStyle/>
          <a:p>
            <a:r>
              <a:rPr lang="en-US" b="1" dirty="0" smtClean="0"/>
              <a:t>Citizenship is a multidimensional, non-economic concept.</a:t>
            </a:r>
          </a:p>
          <a:p>
            <a:r>
              <a:rPr lang="it-IT" dirty="0" err="1" smtClean="0"/>
              <a:t>Components</a:t>
            </a:r>
            <a:r>
              <a:rPr lang="it-IT" dirty="0" smtClean="0"/>
              <a:t>:</a:t>
            </a:r>
          </a:p>
          <a:p>
            <a:r>
              <a:rPr lang="it-IT" dirty="0" smtClean="0"/>
              <a:t>• cultural (</a:t>
            </a:r>
            <a:r>
              <a:rPr lang="it-IT" dirty="0" err="1" smtClean="0"/>
              <a:t>language</a:t>
            </a:r>
            <a:r>
              <a:rPr lang="it-IT" dirty="0" smtClean="0"/>
              <a:t>, </a:t>
            </a:r>
            <a:r>
              <a:rPr lang="it-IT" dirty="0" err="1" smtClean="0"/>
              <a:t>symbols</a:t>
            </a:r>
            <a:r>
              <a:rPr lang="it-IT" dirty="0" smtClean="0"/>
              <a:t>, </a:t>
            </a:r>
            <a:r>
              <a:rPr lang="it-IT" dirty="0" err="1" smtClean="0"/>
              <a:t>artistic</a:t>
            </a:r>
            <a:r>
              <a:rPr lang="it-IT" dirty="0" smtClean="0"/>
              <a:t> </a:t>
            </a:r>
            <a:r>
              <a:rPr lang="it-IT" dirty="0" err="1" smtClean="0"/>
              <a:t>creation</a:t>
            </a:r>
            <a:r>
              <a:rPr lang="it-IT" dirty="0" smtClean="0"/>
              <a:t>, </a:t>
            </a:r>
            <a:r>
              <a:rPr lang="it-IT" dirty="0" err="1" smtClean="0"/>
              <a:t>etc</a:t>
            </a:r>
            <a:r>
              <a:rPr lang="it-IT" dirty="0" smtClean="0"/>
              <a:t>)</a:t>
            </a:r>
          </a:p>
          <a:p>
            <a:r>
              <a:rPr lang="it-IT" dirty="0" smtClean="0"/>
              <a:t>• </a:t>
            </a:r>
            <a:r>
              <a:rPr lang="it-IT" dirty="0" err="1" smtClean="0"/>
              <a:t>civil</a:t>
            </a:r>
            <a:r>
              <a:rPr lang="it-IT" dirty="0" smtClean="0"/>
              <a:t> (</a:t>
            </a:r>
            <a:r>
              <a:rPr lang="it-IT" dirty="0" err="1" smtClean="0"/>
              <a:t>liberties</a:t>
            </a:r>
            <a:r>
              <a:rPr lang="it-IT" dirty="0" smtClean="0"/>
              <a:t> </a:t>
            </a:r>
            <a:r>
              <a:rPr lang="it-IT" dirty="0" err="1" smtClean="0"/>
              <a:t>of</a:t>
            </a:r>
            <a:r>
              <a:rPr lang="it-IT" dirty="0" smtClean="0"/>
              <a:t> </a:t>
            </a:r>
            <a:r>
              <a:rPr lang="it-IT" dirty="0" err="1" smtClean="0"/>
              <a:t>individuals</a:t>
            </a:r>
            <a:r>
              <a:rPr lang="it-IT" dirty="0" smtClean="0"/>
              <a:t>)</a:t>
            </a:r>
          </a:p>
          <a:p>
            <a:r>
              <a:rPr lang="it-IT" dirty="0" smtClean="0"/>
              <a:t>• </a:t>
            </a:r>
            <a:r>
              <a:rPr lang="it-IT" dirty="0" err="1" smtClean="0"/>
              <a:t>political</a:t>
            </a:r>
            <a:r>
              <a:rPr lang="it-IT" dirty="0" smtClean="0"/>
              <a:t> (</a:t>
            </a:r>
            <a:r>
              <a:rPr lang="it-IT" dirty="0" err="1" smtClean="0"/>
              <a:t>democratic</a:t>
            </a:r>
            <a:r>
              <a:rPr lang="it-IT" dirty="0" smtClean="0"/>
              <a:t> system)</a:t>
            </a:r>
          </a:p>
          <a:p>
            <a:r>
              <a:rPr lang="en-US" dirty="0" smtClean="0"/>
              <a:t>• social (basic provisions, standard of life)</a:t>
            </a:r>
          </a:p>
          <a:p>
            <a:r>
              <a:rPr lang="it-IT" dirty="0" smtClean="0"/>
              <a:t>• </a:t>
            </a:r>
            <a:r>
              <a:rPr lang="it-IT" dirty="0" err="1" smtClean="0"/>
              <a:t>economical</a:t>
            </a:r>
            <a:r>
              <a:rPr lang="it-IT" dirty="0" smtClean="0"/>
              <a:t> </a:t>
            </a:r>
            <a:r>
              <a:rPr lang="it-IT" dirty="0" err="1" smtClean="0"/>
              <a:t>dimensions</a:t>
            </a:r>
            <a:endParaRPr lang="it-IT"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smtClean="0"/>
              <a:t>Citizenship as a legal status can be based on:</a:t>
            </a:r>
            <a:endParaRPr lang="it-IT" dirty="0"/>
          </a:p>
        </p:txBody>
      </p:sp>
      <p:sp>
        <p:nvSpPr>
          <p:cNvPr id="3" name="Segnaposto contenuto 2"/>
          <p:cNvSpPr>
            <a:spLocks noGrp="1"/>
          </p:cNvSpPr>
          <p:nvPr>
            <p:ph idx="1"/>
          </p:nvPr>
        </p:nvSpPr>
        <p:spPr/>
        <p:txBody>
          <a:bodyPr>
            <a:normAutofit lnSpcReduction="10000"/>
          </a:bodyPr>
          <a:lstStyle/>
          <a:p>
            <a:r>
              <a:rPr lang="it-IT" dirty="0" smtClean="0"/>
              <a:t>Residence, </a:t>
            </a:r>
            <a:r>
              <a:rPr lang="it-IT" dirty="0" err="1" smtClean="0"/>
              <a:t>territory</a:t>
            </a:r>
            <a:r>
              <a:rPr lang="it-IT" dirty="0" smtClean="0"/>
              <a:t>;</a:t>
            </a:r>
          </a:p>
          <a:p>
            <a:r>
              <a:rPr lang="it-IT" dirty="0" err="1" smtClean="0"/>
              <a:t>Nationality</a:t>
            </a:r>
            <a:endParaRPr lang="it-IT" dirty="0" smtClean="0"/>
          </a:p>
          <a:p>
            <a:r>
              <a:rPr lang="it-IT" dirty="0" err="1" smtClean="0"/>
              <a:t>Place</a:t>
            </a:r>
            <a:r>
              <a:rPr lang="it-IT" dirty="0" smtClean="0"/>
              <a:t> </a:t>
            </a:r>
            <a:r>
              <a:rPr lang="it-IT" dirty="0" err="1" smtClean="0"/>
              <a:t>of</a:t>
            </a:r>
            <a:r>
              <a:rPr lang="it-IT" dirty="0" smtClean="0"/>
              <a:t> birth</a:t>
            </a:r>
          </a:p>
          <a:p>
            <a:r>
              <a:rPr lang="it-IT" dirty="0" err="1" smtClean="0"/>
              <a:t>Marriage</a:t>
            </a:r>
            <a:endParaRPr lang="it-IT" dirty="0" smtClean="0"/>
          </a:p>
          <a:p>
            <a:r>
              <a:rPr lang="it-IT" dirty="0" err="1" smtClean="0"/>
              <a:t>Blood</a:t>
            </a:r>
            <a:endParaRPr lang="it-IT" dirty="0" smtClean="0"/>
          </a:p>
          <a:p>
            <a:r>
              <a:rPr lang="it-IT" dirty="0" err="1" smtClean="0"/>
              <a:t>Language</a:t>
            </a:r>
            <a:endParaRPr lang="it-IT" dirty="0" smtClean="0"/>
          </a:p>
          <a:p>
            <a:r>
              <a:rPr lang="it-IT" dirty="0" err="1" smtClean="0"/>
              <a:t>Religion</a:t>
            </a:r>
            <a:endParaRPr lang="it-IT" dirty="0" smtClean="0"/>
          </a:p>
          <a:p>
            <a:r>
              <a:rPr lang="it-IT" dirty="0" smtClean="0"/>
              <a:t>…</a:t>
            </a:r>
            <a:endParaRPr lang="it-IT"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smtClean="0"/>
              <a:t>There are few more dimensions to add to this legal status:</a:t>
            </a:r>
            <a:endParaRPr lang="it-IT" dirty="0"/>
          </a:p>
        </p:txBody>
      </p:sp>
      <p:sp>
        <p:nvSpPr>
          <p:cNvPr id="3" name="Segnaposto contenuto 2"/>
          <p:cNvSpPr>
            <a:spLocks noGrp="1"/>
          </p:cNvSpPr>
          <p:nvPr>
            <p:ph idx="1"/>
          </p:nvPr>
        </p:nvSpPr>
        <p:spPr/>
        <p:txBody>
          <a:bodyPr/>
          <a:lstStyle/>
          <a:p>
            <a:r>
              <a:rPr lang="en-US" dirty="0" smtClean="0"/>
              <a:t>“Sense of belonging” is very important;</a:t>
            </a:r>
          </a:p>
          <a:p>
            <a:r>
              <a:rPr lang="en-US" dirty="0" smtClean="0"/>
              <a:t>Active citizenship – active social role which you take when you have this feeling of belonging.</a:t>
            </a:r>
          </a:p>
          <a:p>
            <a:r>
              <a:rPr lang="en-US" dirty="0" smtClean="0"/>
              <a:t>This way you can </a:t>
            </a:r>
            <a:r>
              <a:rPr lang="en-US" dirty="0" err="1" smtClean="0"/>
              <a:t>practize</a:t>
            </a:r>
            <a:r>
              <a:rPr lang="en-US" dirty="0" smtClean="0"/>
              <a:t> your rights and responsibilities</a:t>
            </a:r>
            <a:endParaRPr lang="it-IT"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Citizenship is a status and role:</a:t>
            </a:r>
            <a:endParaRPr lang="it-IT" dirty="0"/>
          </a:p>
        </p:txBody>
      </p:sp>
      <p:sp>
        <p:nvSpPr>
          <p:cNvPr id="3" name="Segnaposto contenuto 2"/>
          <p:cNvSpPr>
            <a:spLocks noGrp="1"/>
          </p:cNvSpPr>
          <p:nvPr>
            <p:ph idx="1"/>
          </p:nvPr>
        </p:nvSpPr>
        <p:spPr/>
        <p:txBody>
          <a:bodyPr/>
          <a:lstStyle/>
          <a:p>
            <a:pPr>
              <a:buNone/>
            </a:pPr>
            <a:r>
              <a:rPr lang="en-US" dirty="0" smtClean="0"/>
              <a:t>• a juridical and political status, a civic contract between the State and individual.</a:t>
            </a:r>
          </a:p>
          <a:p>
            <a:pPr>
              <a:buNone/>
            </a:pPr>
            <a:r>
              <a:rPr lang="en-US" dirty="0" smtClean="0"/>
              <a:t>• a social role and needs a civic literacy and certain competencies to effectively exercise the </a:t>
            </a:r>
            <a:r>
              <a:rPr lang="it-IT" dirty="0" smtClean="0"/>
              <a:t>citizen status.</a:t>
            </a:r>
            <a:endParaRPr lang="it-IT"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b="1" dirty="0" smtClean="0"/>
              <a:t>Citizenship is a process of interactions</a:t>
            </a:r>
            <a:endParaRPr lang="it-IT" dirty="0"/>
          </a:p>
        </p:txBody>
      </p:sp>
      <p:sp>
        <p:nvSpPr>
          <p:cNvPr id="3" name="Segnaposto contenuto 2"/>
          <p:cNvSpPr>
            <a:spLocks noGrp="1"/>
          </p:cNvSpPr>
          <p:nvPr>
            <p:ph idx="1"/>
          </p:nvPr>
        </p:nvSpPr>
        <p:spPr/>
        <p:txBody>
          <a:bodyPr/>
          <a:lstStyle/>
          <a:p>
            <a:pPr>
              <a:buNone/>
            </a:pPr>
            <a:r>
              <a:rPr lang="it-IT" dirty="0" smtClean="0"/>
              <a:t>• </a:t>
            </a:r>
            <a:r>
              <a:rPr lang="it-IT" dirty="0" err="1" smtClean="0"/>
              <a:t>between</a:t>
            </a:r>
            <a:r>
              <a:rPr lang="it-IT" dirty="0" smtClean="0"/>
              <a:t> </a:t>
            </a:r>
            <a:r>
              <a:rPr lang="it-IT" dirty="0" err="1" smtClean="0"/>
              <a:t>individuals</a:t>
            </a:r>
            <a:endParaRPr lang="it-IT" dirty="0" smtClean="0"/>
          </a:p>
          <a:p>
            <a:pPr>
              <a:buNone/>
            </a:pPr>
            <a:r>
              <a:rPr lang="en-US" dirty="0" smtClean="0"/>
              <a:t>• between individuals and social groups</a:t>
            </a:r>
          </a:p>
          <a:p>
            <a:pPr>
              <a:buNone/>
            </a:pPr>
            <a:r>
              <a:rPr lang="it-IT" dirty="0" smtClean="0"/>
              <a:t>• </a:t>
            </a:r>
            <a:r>
              <a:rPr lang="it-IT" dirty="0" err="1" smtClean="0"/>
              <a:t>between</a:t>
            </a:r>
            <a:r>
              <a:rPr lang="it-IT" dirty="0" smtClean="0"/>
              <a:t> </a:t>
            </a:r>
            <a:r>
              <a:rPr lang="it-IT" dirty="0" err="1" smtClean="0"/>
              <a:t>individuals</a:t>
            </a:r>
            <a:r>
              <a:rPr lang="it-IT" dirty="0" smtClean="0"/>
              <a:t> and society</a:t>
            </a:r>
          </a:p>
          <a:p>
            <a:pPr>
              <a:buNone/>
            </a:pPr>
            <a:r>
              <a:rPr lang="it-IT" dirty="0" smtClean="0"/>
              <a:t>• </a:t>
            </a:r>
            <a:r>
              <a:rPr lang="it-IT" dirty="0" err="1" smtClean="0"/>
              <a:t>between</a:t>
            </a:r>
            <a:r>
              <a:rPr lang="it-IT" dirty="0" smtClean="0"/>
              <a:t> social </a:t>
            </a:r>
            <a:r>
              <a:rPr lang="it-IT" dirty="0" err="1" smtClean="0"/>
              <a:t>groups</a:t>
            </a:r>
            <a:endParaRPr lang="it-IT" dirty="0" smtClean="0"/>
          </a:p>
          <a:p>
            <a:pPr>
              <a:buNone/>
            </a:pPr>
            <a:r>
              <a:rPr lang="it-IT" dirty="0" smtClean="0"/>
              <a:t>• </a:t>
            </a:r>
            <a:r>
              <a:rPr lang="it-IT" dirty="0" err="1" smtClean="0"/>
              <a:t>between</a:t>
            </a:r>
            <a:r>
              <a:rPr lang="it-IT" dirty="0" smtClean="0"/>
              <a:t> the </a:t>
            </a:r>
            <a:r>
              <a:rPr lang="it-IT" dirty="0" err="1" smtClean="0"/>
              <a:t>national</a:t>
            </a:r>
            <a:r>
              <a:rPr lang="it-IT" dirty="0" smtClean="0"/>
              <a:t> </a:t>
            </a:r>
            <a:r>
              <a:rPr lang="it-IT" dirty="0" err="1" smtClean="0"/>
              <a:t>cultures</a:t>
            </a:r>
            <a:endParaRPr lang="it-IT"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err="1" smtClean="0"/>
              <a:t>Belonging</a:t>
            </a:r>
            <a:r>
              <a:rPr lang="it-IT" b="1" dirty="0" smtClean="0"/>
              <a:t> </a:t>
            </a:r>
            <a:r>
              <a:rPr lang="it-IT" b="1" dirty="0" err="1" smtClean="0"/>
              <a:t>to</a:t>
            </a:r>
            <a:r>
              <a:rPr lang="it-IT" b="1" dirty="0" smtClean="0"/>
              <a:t> a community:</a:t>
            </a:r>
            <a:endParaRPr lang="it-IT" dirty="0"/>
          </a:p>
        </p:txBody>
      </p:sp>
      <p:sp>
        <p:nvSpPr>
          <p:cNvPr id="3" name="Segnaposto contenuto 2"/>
          <p:cNvSpPr>
            <a:spLocks noGrp="1"/>
          </p:cNvSpPr>
          <p:nvPr>
            <p:ph idx="1"/>
          </p:nvPr>
        </p:nvSpPr>
        <p:spPr/>
        <p:txBody>
          <a:bodyPr/>
          <a:lstStyle/>
          <a:p>
            <a:r>
              <a:rPr lang="en-US" dirty="0" smtClean="0"/>
              <a:t>Community can be chosen as one of identities</a:t>
            </a:r>
          </a:p>
          <a:p>
            <a:r>
              <a:rPr lang="en-US" dirty="0" smtClean="0"/>
              <a:t>It can be disassociated from sense of belonging to “territory” in </a:t>
            </a:r>
            <a:r>
              <a:rPr lang="en-US" dirty="0" err="1" smtClean="0"/>
              <a:t>favour</a:t>
            </a:r>
            <a:r>
              <a:rPr lang="en-US" dirty="0" smtClean="0"/>
              <a:t> of belonging to</a:t>
            </a:r>
          </a:p>
          <a:p>
            <a:r>
              <a:rPr lang="en-US" dirty="0" smtClean="0"/>
              <a:t>“Community” since no longer we so strongly bound to one particular territory and community.</a:t>
            </a:r>
            <a:endParaRPr lang="it-IT"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err="1" smtClean="0"/>
              <a:t>Citizenship</a:t>
            </a:r>
            <a:r>
              <a:rPr lang="it-IT" b="1" dirty="0" smtClean="0"/>
              <a:t> </a:t>
            </a:r>
            <a:r>
              <a:rPr lang="it-IT" b="1" dirty="0" err="1" smtClean="0"/>
              <a:t>is</a:t>
            </a:r>
            <a:r>
              <a:rPr lang="it-IT" b="1" dirty="0" smtClean="0"/>
              <a:t> </a:t>
            </a:r>
            <a:r>
              <a:rPr lang="it-IT" b="1" dirty="0" err="1" smtClean="0"/>
              <a:t>context-related</a:t>
            </a:r>
            <a:endParaRPr lang="it-IT" dirty="0"/>
          </a:p>
        </p:txBody>
      </p:sp>
      <p:sp>
        <p:nvSpPr>
          <p:cNvPr id="3" name="Segnaposto contenuto 2"/>
          <p:cNvSpPr>
            <a:spLocks noGrp="1"/>
          </p:cNvSpPr>
          <p:nvPr>
            <p:ph idx="1"/>
          </p:nvPr>
        </p:nvSpPr>
        <p:spPr/>
        <p:txBody>
          <a:bodyPr>
            <a:normAutofit fontScale="85000" lnSpcReduction="10000"/>
          </a:bodyPr>
          <a:lstStyle/>
          <a:p>
            <a:r>
              <a:rPr lang="en-US" dirty="0" smtClean="0"/>
              <a:t>It can have a simultaneously diverse content depending on the political community it refers to - we</a:t>
            </a:r>
          </a:p>
          <a:p>
            <a:r>
              <a:rPr lang="it-IT" dirty="0" smtClean="0"/>
              <a:t>can </a:t>
            </a:r>
            <a:r>
              <a:rPr lang="it-IT" dirty="0" err="1" smtClean="0"/>
              <a:t>be</a:t>
            </a:r>
            <a:r>
              <a:rPr lang="it-IT" dirty="0" smtClean="0"/>
              <a:t>:</a:t>
            </a:r>
          </a:p>
          <a:p>
            <a:r>
              <a:rPr lang="en-US" dirty="0" smtClean="0"/>
              <a:t>– Local (encouragement to be active on local level)</a:t>
            </a:r>
          </a:p>
          <a:p>
            <a:r>
              <a:rPr lang="it-IT" dirty="0" smtClean="0"/>
              <a:t>– National</a:t>
            </a:r>
          </a:p>
          <a:p>
            <a:r>
              <a:rPr lang="it-IT" dirty="0" smtClean="0"/>
              <a:t>– EU</a:t>
            </a:r>
          </a:p>
          <a:p>
            <a:r>
              <a:rPr lang="it-IT" dirty="0" smtClean="0"/>
              <a:t>– </a:t>
            </a:r>
            <a:r>
              <a:rPr lang="it-IT" dirty="0" err="1" smtClean="0"/>
              <a:t>European</a:t>
            </a:r>
            <a:endParaRPr lang="it-IT" dirty="0" smtClean="0"/>
          </a:p>
          <a:p>
            <a:r>
              <a:rPr lang="en-US" dirty="0" smtClean="0"/>
              <a:t>– World (these later two are voluntary chosen or chosen not to </a:t>
            </a:r>
            <a:r>
              <a:rPr lang="en-US" dirty="0" err="1" smtClean="0"/>
              <a:t>practise</a:t>
            </a:r>
            <a:r>
              <a:rPr lang="en-US" dirty="0" smtClean="0"/>
              <a:t> them)</a:t>
            </a:r>
            <a:endParaRPr lang="it-IT"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en-US" sz="2400" b="1" dirty="0" smtClean="0"/>
              <a:t>The difference between the European citizenship and               the citizenship of the European </a:t>
            </a:r>
            <a:r>
              <a:rPr lang="it-IT" sz="2400" b="1" dirty="0" err="1" smtClean="0"/>
              <a:t>Union</a:t>
            </a:r>
            <a:endParaRPr lang="it-IT" sz="2400" dirty="0"/>
          </a:p>
        </p:txBody>
      </p:sp>
      <p:sp>
        <p:nvSpPr>
          <p:cNvPr id="3" name="Segnaposto contenuto 2"/>
          <p:cNvSpPr>
            <a:spLocks noGrp="1"/>
          </p:cNvSpPr>
          <p:nvPr>
            <p:ph idx="1"/>
          </p:nvPr>
        </p:nvSpPr>
        <p:spPr/>
        <p:txBody>
          <a:bodyPr>
            <a:normAutofit fontScale="92500"/>
          </a:bodyPr>
          <a:lstStyle/>
          <a:p>
            <a:pPr>
              <a:buNone/>
            </a:pPr>
            <a:r>
              <a:rPr lang="en-US" dirty="0" smtClean="0"/>
              <a:t>• European citizenship is a concept of citizenship as citizen-citizen relation, based on human rights and responsibilities of people. Citizenship which can be defined ‘European’ supports the process of construction of a new Europe.</a:t>
            </a:r>
          </a:p>
          <a:p>
            <a:pPr>
              <a:buNone/>
            </a:pPr>
            <a:r>
              <a:rPr lang="en-US" dirty="0" smtClean="0"/>
              <a:t>• The citizenship of the European Union is clearly different category (see the Constitution of the European Union). Similarly constructed as the concept of national citizenship</a:t>
            </a:r>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What</a:t>
            </a:r>
            <a:r>
              <a:rPr lang="it-IT" dirty="0" smtClean="0"/>
              <a:t> </a:t>
            </a:r>
            <a:r>
              <a:rPr lang="it-IT" dirty="0" err="1" smtClean="0"/>
              <a:t>is</a:t>
            </a:r>
            <a:r>
              <a:rPr lang="it-IT" dirty="0" smtClean="0"/>
              <a:t> </a:t>
            </a:r>
            <a:r>
              <a:rPr lang="it-IT" dirty="0" err="1" smtClean="0"/>
              <a:t>citizenship</a:t>
            </a:r>
            <a:r>
              <a:rPr lang="it-IT" dirty="0" smtClean="0"/>
              <a:t>?</a:t>
            </a:r>
            <a:endParaRPr lang="it-IT" dirty="0"/>
          </a:p>
        </p:txBody>
      </p:sp>
      <p:sp>
        <p:nvSpPr>
          <p:cNvPr id="3" name="Segnaposto contenuto 2"/>
          <p:cNvSpPr>
            <a:spLocks noGrp="1"/>
          </p:cNvSpPr>
          <p:nvPr>
            <p:ph idx="1"/>
          </p:nvPr>
        </p:nvSpPr>
        <p:spPr/>
        <p:txBody>
          <a:bodyPr>
            <a:normAutofit fontScale="77500" lnSpcReduction="20000"/>
          </a:bodyPr>
          <a:lstStyle/>
          <a:p>
            <a:r>
              <a:rPr lang="en-US" dirty="0" smtClean="0"/>
              <a:t>Citizenship is more about responsibilities than rights: difference between duties and rights;</a:t>
            </a:r>
          </a:p>
          <a:p>
            <a:r>
              <a:rPr lang="en-US" dirty="0" smtClean="0"/>
              <a:t>State controls your rights, we are the rights, human rights (what was not given, cannot be</a:t>
            </a:r>
          </a:p>
          <a:p>
            <a:r>
              <a:rPr lang="en-US" dirty="0" smtClean="0"/>
              <a:t>taken away), first responsibilities, then can ask for rights;</a:t>
            </a:r>
          </a:p>
          <a:p>
            <a:r>
              <a:rPr lang="en-US" dirty="0" smtClean="0"/>
              <a:t>Citizenship is related so much with the education.</a:t>
            </a:r>
          </a:p>
          <a:p>
            <a:r>
              <a:rPr lang="en-US" dirty="0" smtClean="0"/>
              <a:t>Citizenship is not on the passport it about the feelings.</a:t>
            </a:r>
          </a:p>
          <a:p>
            <a:r>
              <a:rPr lang="en-US" dirty="0" smtClean="0"/>
              <a:t>It is about living together, saying your opinion, listening to other, compromising and</a:t>
            </a:r>
          </a:p>
          <a:p>
            <a:r>
              <a:rPr lang="it-IT" dirty="0" err="1" smtClean="0"/>
              <a:t>putting</a:t>
            </a:r>
            <a:r>
              <a:rPr lang="it-IT" dirty="0" smtClean="0"/>
              <a:t> </a:t>
            </a:r>
            <a:r>
              <a:rPr lang="it-IT" dirty="0" err="1" smtClean="0"/>
              <a:t>to</a:t>
            </a:r>
            <a:r>
              <a:rPr lang="it-IT" dirty="0" smtClean="0"/>
              <a:t> </a:t>
            </a:r>
            <a:r>
              <a:rPr lang="it-IT" dirty="0" err="1" smtClean="0"/>
              <a:t>action</a:t>
            </a:r>
            <a:r>
              <a:rPr lang="it-IT" dirty="0" smtClean="0"/>
              <a:t>.</a:t>
            </a:r>
          </a:p>
          <a:p>
            <a:r>
              <a:rPr lang="en-US" dirty="0" smtClean="0"/>
              <a:t>European citizenship – participation in social and political life. It’s also about rights.</a:t>
            </a:r>
            <a:endParaRPr lang="it-IT"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t>State-citizen</a:t>
            </a:r>
            <a:r>
              <a:rPr lang="it-IT" dirty="0" smtClean="0"/>
              <a:t> </a:t>
            </a:r>
            <a:r>
              <a:rPr lang="it-IT" dirty="0" err="1" smtClean="0"/>
              <a:t>political</a:t>
            </a:r>
            <a:r>
              <a:rPr lang="it-IT" dirty="0" smtClean="0"/>
              <a:t> relation </a:t>
            </a:r>
            <a:r>
              <a:rPr lang="it-IT" dirty="0" err="1" smtClean="0"/>
              <a:t>includes</a:t>
            </a:r>
            <a:r>
              <a:rPr lang="it-IT" dirty="0" smtClean="0"/>
              <a:t>:</a:t>
            </a:r>
            <a:endParaRPr lang="it-IT" dirty="0"/>
          </a:p>
        </p:txBody>
      </p:sp>
      <p:sp>
        <p:nvSpPr>
          <p:cNvPr id="3" name="Segnaposto contenuto 2"/>
          <p:cNvSpPr>
            <a:spLocks noGrp="1"/>
          </p:cNvSpPr>
          <p:nvPr>
            <p:ph idx="1"/>
          </p:nvPr>
        </p:nvSpPr>
        <p:spPr/>
        <p:txBody>
          <a:bodyPr/>
          <a:lstStyle/>
          <a:p>
            <a:pPr>
              <a:buNone/>
            </a:pPr>
            <a:r>
              <a:rPr lang="en-US" dirty="0" smtClean="0"/>
              <a:t>• Set of rights and liberties that State/European Union grants its citizens</a:t>
            </a:r>
          </a:p>
          <a:p>
            <a:pPr>
              <a:buNone/>
            </a:pPr>
            <a:r>
              <a:rPr lang="it-IT" dirty="0" smtClean="0"/>
              <a:t>• </a:t>
            </a:r>
            <a:r>
              <a:rPr lang="it-IT" dirty="0" err="1" smtClean="0"/>
              <a:t>Legal</a:t>
            </a:r>
            <a:r>
              <a:rPr lang="it-IT" dirty="0" smtClean="0"/>
              <a:t> </a:t>
            </a:r>
            <a:r>
              <a:rPr lang="it-IT" dirty="0" err="1" smtClean="0"/>
              <a:t>rules</a:t>
            </a:r>
            <a:endParaRPr lang="it-IT" dirty="0" smtClean="0"/>
          </a:p>
          <a:p>
            <a:pPr>
              <a:buNone/>
            </a:pPr>
            <a:r>
              <a:rPr lang="en-US" dirty="0" smtClean="0"/>
              <a:t>• Ensures access to public life and participation in politics</a:t>
            </a:r>
          </a:p>
          <a:p>
            <a:pPr>
              <a:buNone/>
            </a:pPr>
            <a:r>
              <a:rPr lang="en-US" dirty="0" smtClean="0"/>
              <a:t>• Strongly connected to nationality and territory (certified by passports)</a:t>
            </a:r>
            <a:endParaRPr lang="it-IT"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b="1" dirty="0" smtClean="0"/>
              <a:t>European citizenship as citizen-citizen relation</a:t>
            </a:r>
            <a:endParaRPr lang="it-IT" dirty="0"/>
          </a:p>
        </p:txBody>
      </p:sp>
      <p:sp>
        <p:nvSpPr>
          <p:cNvPr id="3" name="Segnaposto contenuto 2"/>
          <p:cNvSpPr>
            <a:spLocks noGrp="1"/>
          </p:cNvSpPr>
          <p:nvPr>
            <p:ph idx="1"/>
          </p:nvPr>
        </p:nvSpPr>
        <p:spPr/>
        <p:txBody>
          <a:bodyPr>
            <a:normAutofit fontScale="85000" lnSpcReduction="10000"/>
          </a:bodyPr>
          <a:lstStyle/>
          <a:p>
            <a:pPr>
              <a:buNone/>
            </a:pPr>
            <a:r>
              <a:rPr lang="en-US" dirty="0" smtClean="0"/>
              <a:t>• is not abstract and static status, can be lived</a:t>
            </a:r>
          </a:p>
          <a:p>
            <a:pPr>
              <a:buNone/>
            </a:pPr>
            <a:r>
              <a:rPr lang="en-US" dirty="0" smtClean="0"/>
              <a:t>• can be chosen as one of the identities of an individual</a:t>
            </a:r>
          </a:p>
          <a:p>
            <a:pPr>
              <a:buNone/>
            </a:pPr>
            <a:r>
              <a:rPr lang="en-US" dirty="0" smtClean="0"/>
              <a:t>• makes the civil society and the achievements of the ‘civil’ democracy more important</a:t>
            </a:r>
          </a:p>
          <a:p>
            <a:pPr>
              <a:buNone/>
            </a:pPr>
            <a:r>
              <a:rPr lang="en-US" dirty="0" smtClean="0"/>
              <a:t>• practice of a moral code, a code that has concern for the rights and interests of others</a:t>
            </a:r>
          </a:p>
          <a:p>
            <a:pPr>
              <a:buNone/>
            </a:pPr>
            <a:r>
              <a:rPr lang="en-US" dirty="0" smtClean="0"/>
              <a:t>• the rights of individuals are limited by the similar rights of other individuals</a:t>
            </a:r>
          </a:p>
          <a:p>
            <a:pPr>
              <a:buNone/>
            </a:pPr>
            <a:r>
              <a:rPr lang="en-US" dirty="0" smtClean="0"/>
              <a:t>• dissociates citizenship from belonging to a particular territory (country)</a:t>
            </a:r>
            <a:endParaRPr lang="it-IT"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b="1" dirty="0" smtClean="0"/>
              <a:t>European citizenship in youth work</a:t>
            </a:r>
            <a:endParaRPr lang="it-IT" dirty="0"/>
          </a:p>
        </p:txBody>
      </p:sp>
      <p:sp>
        <p:nvSpPr>
          <p:cNvPr id="3" name="Segnaposto contenuto 2"/>
          <p:cNvSpPr>
            <a:spLocks noGrp="1"/>
          </p:cNvSpPr>
          <p:nvPr>
            <p:ph idx="1"/>
          </p:nvPr>
        </p:nvSpPr>
        <p:spPr/>
        <p:txBody>
          <a:bodyPr/>
          <a:lstStyle/>
          <a:p>
            <a:pPr>
              <a:buNone/>
            </a:pPr>
            <a:r>
              <a:rPr lang="en-US" dirty="0" smtClean="0"/>
              <a:t>• Is not completely new dimension of youth training</a:t>
            </a:r>
          </a:p>
          <a:p>
            <a:pPr>
              <a:buNone/>
            </a:pPr>
            <a:r>
              <a:rPr lang="en-US" dirty="0" smtClean="0"/>
              <a:t>• working with European Citizenship should not be limited to the promotion of awareness</a:t>
            </a:r>
          </a:p>
          <a:p>
            <a:pPr>
              <a:buNone/>
            </a:pPr>
            <a:r>
              <a:rPr lang="en-US" dirty="0" smtClean="0"/>
              <a:t>• youth work should also provide a space where young people and youth workers can experience and </a:t>
            </a:r>
            <a:r>
              <a:rPr lang="en-US" dirty="0" err="1" smtClean="0"/>
              <a:t>practise</a:t>
            </a:r>
            <a:r>
              <a:rPr lang="en-US" dirty="0" smtClean="0"/>
              <a:t> the European citizenship as active social role.</a:t>
            </a:r>
            <a:endParaRPr lang="it-IT"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err="1" smtClean="0"/>
              <a:t>European</a:t>
            </a:r>
            <a:r>
              <a:rPr lang="it-IT" b="1" dirty="0" smtClean="0"/>
              <a:t> </a:t>
            </a:r>
            <a:r>
              <a:rPr lang="it-IT" b="1" dirty="0" err="1" smtClean="0"/>
              <a:t>Citizenship</a:t>
            </a:r>
            <a:r>
              <a:rPr lang="it-IT" b="1" dirty="0" smtClean="0"/>
              <a:t>:</a:t>
            </a:r>
            <a:endParaRPr lang="it-IT" dirty="0"/>
          </a:p>
        </p:txBody>
      </p:sp>
      <p:sp>
        <p:nvSpPr>
          <p:cNvPr id="3" name="Segnaposto contenuto 2"/>
          <p:cNvSpPr>
            <a:spLocks noGrp="1"/>
          </p:cNvSpPr>
          <p:nvPr>
            <p:ph idx="1"/>
          </p:nvPr>
        </p:nvSpPr>
        <p:spPr/>
        <p:txBody>
          <a:bodyPr>
            <a:normAutofit lnSpcReduction="10000"/>
          </a:bodyPr>
          <a:lstStyle/>
          <a:p>
            <a:r>
              <a:rPr lang="en-US" dirty="0" smtClean="0"/>
              <a:t>EC is always under construction and is based on identity (voluntary chosen)</a:t>
            </a:r>
          </a:p>
          <a:p>
            <a:r>
              <a:rPr lang="en-US" dirty="0" smtClean="0"/>
              <a:t>It is Citizen – citizen relationship</a:t>
            </a:r>
          </a:p>
          <a:p>
            <a:r>
              <a:rPr lang="en-US" dirty="0" smtClean="0"/>
              <a:t>Civil society play very active role in EC phenomenon</a:t>
            </a:r>
          </a:p>
          <a:p>
            <a:r>
              <a:rPr lang="en-US" dirty="0" smtClean="0"/>
              <a:t>Legal basis – human rights convention (NB. Has no link to particular country and Citizen - State</a:t>
            </a:r>
          </a:p>
          <a:p>
            <a:r>
              <a:rPr lang="it-IT" dirty="0" err="1" smtClean="0"/>
              <a:t>relationship</a:t>
            </a:r>
            <a:r>
              <a:rPr lang="it-IT" dirty="0" smtClean="0"/>
              <a:t>)</a:t>
            </a:r>
            <a:endParaRPr lang="it-IT"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PDF </a:t>
            </a:r>
            <a:r>
              <a:rPr lang="it-IT" dirty="0" err="1" smtClean="0"/>
              <a:t>papers</a:t>
            </a:r>
            <a:r>
              <a:rPr lang="it-IT" dirty="0" smtClean="0"/>
              <a:t> </a:t>
            </a:r>
            <a:r>
              <a:rPr lang="it-IT" dirty="0" err="1" smtClean="0"/>
              <a:t>about</a:t>
            </a:r>
            <a:r>
              <a:rPr lang="it-IT" dirty="0" smtClean="0"/>
              <a:t> EU </a:t>
            </a:r>
            <a:r>
              <a:rPr lang="it-IT" dirty="0" err="1" smtClean="0"/>
              <a:t>identity</a:t>
            </a:r>
            <a:endParaRPr lang="it-IT" dirty="0"/>
          </a:p>
        </p:txBody>
      </p:sp>
      <p:sp>
        <p:nvSpPr>
          <p:cNvPr id="3" name="Segnaposto contenuto 2"/>
          <p:cNvSpPr>
            <a:spLocks noGrp="1"/>
          </p:cNvSpPr>
          <p:nvPr>
            <p:ph idx="1"/>
          </p:nvPr>
        </p:nvSpPr>
        <p:spPr/>
        <p:txBody>
          <a:bodyPr>
            <a:normAutofit/>
          </a:bodyPr>
          <a:lstStyle/>
          <a:p>
            <a:pPr lvl="0"/>
            <a:r>
              <a:rPr lang="en-US" dirty="0" smtClean="0"/>
              <a:t>European identity: construct, fact and fiction</a:t>
            </a:r>
            <a:endParaRPr lang="it-IT" dirty="0" smtClean="0"/>
          </a:p>
          <a:p>
            <a:pPr lvl="0"/>
            <a:r>
              <a:rPr lang="en-US" dirty="0" smtClean="0"/>
              <a:t>The meaning of nationality and European Identity among Youths from different Nations</a:t>
            </a:r>
            <a:endParaRPr lang="it-IT" dirty="0" smtClean="0"/>
          </a:p>
          <a:p>
            <a:pPr lvl="0"/>
            <a:r>
              <a:rPr lang="en-US" dirty="0" smtClean="0"/>
              <a:t>«EU Enlargement, EU Identity, Culture and National Identity in the Eastern Regions»</a:t>
            </a:r>
            <a:endParaRPr lang="it-IT" dirty="0" smtClean="0"/>
          </a:p>
          <a:p>
            <a:pPr lvl="0"/>
            <a:r>
              <a:rPr lang="it-IT" dirty="0" smtClean="0"/>
              <a:t>BUILDING THE EU IDENTITY</a:t>
            </a:r>
          </a:p>
          <a:p>
            <a:endParaRPr lang="it-IT"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EU </a:t>
            </a:r>
            <a:r>
              <a:rPr lang="it-IT" dirty="0" err="1" smtClean="0"/>
              <a:t>citizenship</a:t>
            </a:r>
            <a:r>
              <a:rPr lang="it-IT" dirty="0" smtClean="0"/>
              <a:t> and </a:t>
            </a:r>
            <a:r>
              <a:rPr lang="it-IT" dirty="0" err="1" smtClean="0"/>
              <a:t>Turkey</a:t>
            </a:r>
            <a:r>
              <a:rPr lang="it-IT" dirty="0" smtClean="0"/>
              <a:t>: pdf</a:t>
            </a:r>
            <a:endParaRPr lang="it-IT" dirty="0"/>
          </a:p>
        </p:txBody>
      </p:sp>
      <p:sp>
        <p:nvSpPr>
          <p:cNvPr id="3" name="Segnaposto contenuto 2"/>
          <p:cNvSpPr>
            <a:spLocks noGrp="1"/>
          </p:cNvSpPr>
          <p:nvPr>
            <p:ph idx="1"/>
          </p:nvPr>
        </p:nvSpPr>
        <p:spPr/>
        <p:txBody>
          <a:bodyPr>
            <a:normAutofit/>
          </a:bodyPr>
          <a:lstStyle/>
          <a:p>
            <a:pPr lvl="0"/>
            <a:r>
              <a:rPr lang="en-US" dirty="0" smtClean="0"/>
              <a:t>EU Identity Needs Help from Turkey </a:t>
            </a:r>
            <a:endParaRPr lang="it-IT" dirty="0" smtClean="0"/>
          </a:p>
          <a:p>
            <a:pPr lvl="0"/>
            <a:r>
              <a:rPr lang="en-US" dirty="0" smtClean="0"/>
              <a:t>UNITY IN DIVERSITY? THE CHALLENGE OF DIVERSITY FOR THE</a:t>
            </a:r>
            <a:r>
              <a:rPr lang="it-IT" dirty="0" smtClean="0"/>
              <a:t> </a:t>
            </a:r>
            <a:r>
              <a:rPr lang="en-US" dirty="0" smtClean="0"/>
              <a:t>EUROPEAN POLITICAL IDENTITY AND DEMOCRATIC GOVERNANCE:</a:t>
            </a:r>
            <a:r>
              <a:rPr lang="it-IT" dirty="0" smtClean="0"/>
              <a:t> </a:t>
            </a:r>
            <a:r>
              <a:rPr lang="en-US" dirty="0" smtClean="0"/>
              <a:t>TURKISH MEMBERSHIP AS THE ULTIMATE TEST CASE</a:t>
            </a:r>
            <a:r>
              <a:rPr lang="it-IT" dirty="0" smtClean="0"/>
              <a:t> - </a:t>
            </a:r>
            <a:r>
              <a:rPr lang="it-IT" dirty="0" err="1" smtClean="0"/>
              <a:t>Sanem</a:t>
            </a:r>
            <a:r>
              <a:rPr lang="it-IT" dirty="0" smtClean="0"/>
              <a:t> </a:t>
            </a:r>
            <a:r>
              <a:rPr lang="it-IT" dirty="0" err="1" smtClean="0"/>
              <a:t>Baykal*</a:t>
            </a:r>
            <a:endParaRPr lang="it-IT" dirty="0" smtClean="0"/>
          </a:p>
          <a:p>
            <a:endParaRPr lang="it-IT"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Other</a:t>
            </a:r>
            <a:r>
              <a:rPr lang="it-IT" dirty="0" smtClean="0"/>
              <a:t> </a:t>
            </a:r>
            <a:r>
              <a:rPr lang="it-IT" dirty="0" err="1" smtClean="0"/>
              <a:t>inputs</a:t>
            </a:r>
            <a:r>
              <a:rPr lang="it-IT" dirty="0" smtClean="0"/>
              <a:t> </a:t>
            </a:r>
            <a:r>
              <a:rPr lang="it-IT" dirty="0" err="1" smtClean="0"/>
              <a:t>about</a:t>
            </a:r>
            <a:r>
              <a:rPr lang="it-IT" dirty="0" smtClean="0"/>
              <a:t> </a:t>
            </a:r>
            <a:r>
              <a:rPr lang="it-IT" dirty="0" err="1" smtClean="0"/>
              <a:t>citizenship</a:t>
            </a:r>
            <a:endParaRPr lang="it-IT" dirty="0"/>
          </a:p>
        </p:txBody>
      </p:sp>
      <p:sp>
        <p:nvSpPr>
          <p:cNvPr id="3" name="Segnaposto contenuto 2"/>
          <p:cNvSpPr>
            <a:spLocks noGrp="1"/>
          </p:cNvSpPr>
          <p:nvPr>
            <p:ph idx="1"/>
          </p:nvPr>
        </p:nvSpPr>
        <p:spPr/>
        <p:txBody>
          <a:bodyPr/>
          <a:lstStyle/>
          <a:p>
            <a:r>
              <a:rPr lang="en-US" b="1" dirty="0" smtClean="0"/>
              <a:t>Citizenship and active citizenship</a:t>
            </a:r>
            <a:endParaRPr lang="it-IT" dirty="0" smtClean="0"/>
          </a:p>
          <a:p>
            <a:r>
              <a:rPr lang="it-IT" dirty="0" smtClean="0"/>
              <a:t>EU </a:t>
            </a:r>
            <a:r>
              <a:rPr lang="it-IT" dirty="0" err="1" smtClean="0"/>
              <a:t>identity</a:t>
            </a:r>
            <a:endParaRPr lang="it-IT" dirty="0" smtClean="0"/>
          </a:p>
          <a:p>
            <a:r>
              <a:rPr lang="en-US" b="1" dirty="0" smtClean="0"/>
              <a:t>Identity-politics in the European Union</a:t>
            </a:r>
            <a:endParaRPr lang="it-IT" dirty="0" smtClean="0"/>
          </a:p>
          <a:p>
            <a:r>
              <a:rPr lang="en-US" b="1" dirty="0" smtClean="0"/>
              <a:t>The EU Identity crises</a:t>
            </a:r>
          </a:p>
          <a:p>
            <a:r>
              <a:rPr lang="en-US" dirty="0" smtClean="0"/>
              <a:t>European values and identity</a:t>
            </a:r>
          </a:p>
          <a:p>
            <a:r>
              <a:rPr lang="en-US" u="sng" dirty="0" smtClean="0">
                <a:hlinkClick r:id="rId2" tooltip="Turkey in the EU - What the public thinks"/>
              </a:rPr>
              <a:t>Turkey in the EU - What the public thinks</a:t>
            </a:r>
            <a:endParaRPr lang="en-US" b="1" dirty="0" smtClean="0"/>
          </a:p>
          <a:p>
            <a:endParaRPr lang="it-IT"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Other</a:t>
            </a:r>
            <a:r>
              <a:rPr lang="it-IT" dirty="0" smtClean="0"/>
              <a:t> </a:t>
            </a:r>
            <a:r>
              <a:rPr lang="it-IT" dirty="0" err="1" smtClean="0"/>
              <a:t>inputs</a:t>
            </a:r>
            <a:r>
              <a:rPr lang="it-IT" dirty="0" smtClean="0"/>
              <a:t> </a:t>
            </a:r>
            <a:r>
              <a:rPr lang="it-IT" dirty="0" err="1" smtClean="0"/>
              <a:t>about</a:t>
            </a:r>
            <a:r>
              <a:rPr lang="it-IT" dirty="0" smtClean="0"/>
              <a:t> </a:t>
            </a:r>
            <a:r>
              <a:rPr lang="it-IT" dirty="0" err="1" smtClean="0"/>
              <a:t>citizenship</a:t>
            </a:r>
            <a:endParaRPr lang="it-IT" dirty="0"/>
          </a:p>
        </p:txBody>
      </p:sp>
      <p:sp>
        <p:nvSpPr>
          <p:cNvPr id="3" name="Segnaposto contenuto 2"/>
          <p:cNvSpPr>
            <a:spLocks noGrp="1"/>
          </p:cNvSpPr>
          <p:nvPr>
            <p:ph idx="1"/>
          </p:nvPr>
        </p:nvSpPr>
        <p:spPr/>
        <p:txBody>
          <a:bodyPr/>
          <a:lstStyle/>
          <a:p>
            <a:r>
              <a:rPr lang="en-US" u="sng" dirty="0" smtClean="0">
                <a:hlinkClick r:id="rId2" tooltip="European Islam: challenges for public policy and society"/>
              </a:rPr>
              <a:t>European Islam: challenges for public policy and society</a:t>
            </a:r>
            <a:r>
              <a:rPr lang="en-US" dirty="0" smtClean="0"/>
              <a:t> </a:t>
            </a:r>
          </a:p>
          <a:p>
            <a:r>
              <a:rPr lang="en-US" u="sng" dirty="0" smtClean="0">
                <a:hlinkClick r:id="rId3" tooltip="The future of Islam in the European Union"/>
              </a:rPr>
              <a:t>The future of Islam in the European Union</a:t>
            </a:r>
            <a:endParaRPr lang="en-US" u="sng" dirty="0" smtClean="0"/>
          </a:p>
          <a:p>
            <a:r>
              <a:rPr lang="en-US" u="sng" dirty="0" smtClean="0">
                <a:hlinkClick r:id="rId4" tooltip="Future prospects for Turkey’s economy"/>
              </a:rPr>
              <a:t>Future prospects for Turkey’s economy</a:t>
            </a:r>
            <a:endParaRPr lang="it-IT"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EU and </a:t>
            </a:r>
            <a:r>
              <a:rPr lang="it-IT" dirty="0" err="1" smtClean="0"/>
              <a:t>Turkey</a:t>
            </a:r>
            <a:endParaRPr lang="it-IT" dirty="0"/>
          </a:p>
        </p:txBody>
      </p:sp>
      <p:sp>
        <p:nvSpPr>
          <p:cNvPr id="3" name="Segnaposto contenuto 2"/>
          <p:cNvSpPr>
            <a:spLocks noGrp="1"/>
          </p:cNvSpPr>
          <p:nvPr>
            <p:ph idx="1"/>
          </p:nvPr>
        </p:nvSpPr>
        <p:spPr/>
        <p:txBody>
          <a:bodyPr/>
          <a:lstStyle/>
          <a:p>
            <a:r>
              <a:rPr lang="en-US" dirty="0" smtClean="0"/>
              <a:t>The prospect of a possible EU membership of Turkey as well as issues relating to </a:t>
            </a:r>
            <a:r>
              <a:rPr lang="en-US" dirty="0" smtClean="0"/>
              <a:t>globalization </a:t>
            </a:r>
            <a:r>
              <a:rPr lang="en-US" dirty="0" smtClean="0"/>
              <a:t>and immigration have further added to the identity debates. </a:t>
            </a:r>
          </a:p>
          <a:p>
            <a:r>
              <a:rPr lang="en-US" dirty="0" smtClean="0"/>
              <a:t>Surveys show that EU citizens continue to identify first of all with their own country.</a:t>
            </a:r>
            <a:endParaRPr lang="it-IT" dirty="0" smtClean="0"/>
          </a:p>
          <a:p>
            <a:endParaRPr lang="it-IT"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err="1" smtClean="0"/>
              <a:t>Eurobarometer</a:t>
            </a:r>
            <a:endParaRPr lang="it-IT" dirty="0"/>
          </a:p>
        </p:txBody>
      </p:sp>
      <p:sp>
        <p:nvSpPr>
          <p:cNvPr id="3" name="Segnaposto contenuto 2"/>
          <p:cNvSpPr>
            <a:spLocks noGrp="1"/>
          </p:cNvSpPr>
          <p:nvPr>
            <p:ph idx="1"/>
          </p:nvPr>
        </p:nvSpPr>
        <p:spPr/>
        <p:txBody>
          <a:bodyPr/>
          <a:lstStyle/>
          <a:p>
            <a:r>
              <a:rPr lang="en-US" dirty="0" smtClean="0"/>
              <a:t>According to a </a:t>
            </a:r>
            <a:r>
              <a:rPr lang="en-US" dirty="0" err="1" smtClean="0"/>
              <a:t>Eurobarometer</a:t>
            </a:r>
            <a:r>
              <a:rPr lang="en-US" dirty="0" smtClean="0"/>
              <a:t> </a:t>
            </a:r>
            <a:r>
              <a:rPr lang="en-US" u="sng" dirty="0" smtClean="0">
                <a:hlinkClick r:id="rId2"/>
              </a:rPr>
              <a:t>survey</a:t>
            </a:r>
            <a:r>
              <a:rPr lang="it-IT" dirty="0" smtClean="0">
                <a:hlinkClick r:id="rId2"/>
              </a:rPr>
              <a:t> </a:t>
            </a:r>
            <a:r>
              <a:rPr lang="en-US" dirty="0" smtClean="0"/>
              <a:t>, at the end of 2004 only 47 % of EU citizens saw themselves as citizens of both their country and Europe, 41 % as citizens of their country only. 86 % of the interviewees felt pride in their country, while 68 % were proud of being European. </a:t>
            </a: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smtClean="0"/>
              <a:t>How do young, active citizens live their lives?</a:t>
            </a:r>
            <a:endParaRPr lang="it-IT" dirty="0"/>
          </a:p>
        </p:txBody>
      </p:sp>
      <p:sp>
        <p:nvSpPr>
          <p:cNvPr id="3" name="Segnaposto contenuto 2"/>
          <p:cNvSpPr>
            <a:spLocks noGrp="1"/>
          </p:cNvSpPr>
          <p:nvPr>
            <p:ph idx="1"/>
          </p:nvPr>
        </p:nvSpPr>
        <p:spPr/>
        <p:txBody>
          <a:bodyPr>
            <a:normAutofit fontScale="77500" lnSpcReduction="20000"/>
          </a:bodyPr>
          <a:lstStyle/>
          <a:p>
            <a:r>
              <a:rPr lang="en-US" dirty="0" smtClean="0"/>
              <a:t>It was attempted to (1) describe how are young European citizens living their lives (busy,</a:t>
            </a:r>
          </a:p>
          <a:p>
            <a:r>
              <a:rPr lang="en-US" dirty="0" smtClean="0"/>
              <a:t>overloaded with school, family, friends commitments and other involvements, not</a:t>
            </a:r>
          </a:p>
          <a:p>
            <a:r>
              <a:rPr lang="en-US" dirty="0" smtClean="0"/>
              <a:t>interested in political life of the country, more self-oriented and individualistic, spent part</a:t>
            </a:r>
          </a:p>
          <a:p>
            <a:r>
              <a:rPr lang="en-US" dirty="0" smtClean="0"/>
              <a:t>of life in the virtual sphere) and to (2) analyze what influence and has led to this (changes</a:t>
            </a:r>
          </a:p>
          <a:p>
            <a:r>
              <a:rPr lang="en-US" dirty="0" smtClean="0"/>
              <a:t>in family and society, growing competition and pressure to be successful, growth of</a:t>
            </a:r>
          </a:p>
          <a:p>
            <a:r>
              <a:rPr lang="en-US" dirty="0" smtClean="0"/>
              <a:t>individualism and materialism in out societies, school curriculum not preparing for the real</a:t>
            </a:r>
          </a:p>
          <a:p>
            <a:r>
              <a:rPr lang="it-IT" dirty="0" smtClean="0"/>
              <a:t>life.</a:t>
            </a:r>
            <a:endParaRPr lang="it-IT"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Issues</a:t>
            </a:r>
            <a:endParaRPr lang="it-IT" dirty="0"/>
          </a:p>
        </p:txBody>
      </p:sp>
      <p:sp>
        <p:nvSpPr>
          <p:cNvPr id="3" name="Segnaposto contenuto 2"/>
          <p:cNvSpPr>
            <a:spLocks noGrp="1"/>
          </p:cNvSpPr>
          <p:nvPr>
            <p:ph idx="1"/>
          </p:nvPr>
        </p:nvSpPr>
        <p:spPr/>
        <p:txBody>
          <a:bodyPr/>
          <a:lstStyle/>
          <a:p>
            <a:r>
              <a:rPr lang="en-US" b="1" dirty="0" smtClean="0"/>
              <a:t>Europe of culture or "family of nations"</a:t>
            </a:r>
            <a:r>
              <a:rPr lang="en-US" dirty="0" smtClean="0"/>
              <a:t> </a:t>
            </a:r>
            <a:endParaRPr lang="it-IT" dirty="0" smtClean="0"/>
          </a:p>
          <a:p>
            <a:r>
              <a:rPr lang="en-US" b="1" dirty="0" smtClean="0"/>
              <a:t>Europe of citizens or "constitutional patriotism"</a:t>
            </a:r>
            <a:r>
              <a:rPr lang="en-US" dirty="0" smtClean="0"/>
              <a:t> </a:t>
            </a:r>
            <a:endParaRPr lang="it-IT" dirty="0" smtClean="0"/>
          </a:p>
          <a:p>
            <a:r>
              <a:rPr lang="en-US" b="1" dirty="0" smtClean="0"/>
              <a:t>Europe as space of encounters</a:t>
            </a:r>
            <a:r>
              <a:rPr lang="en-US" dirty="0" smtClean="0"/>
              <a:t> </a:t>
            </a:r>
            <a:endParaRPr lang="it-IT" dirty="0" smtClean="0"/>
          </a:p>
          <a:p>
            <a:endParaRPr lang="it-IT"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b="1" dirty="0" smtClean="0"/>
              <a:t>A CHARTA</a:t>
            </a:r>
            <a:r>
              <a:rPr lang="it-IT" dirty="0" smtClean="0"/>
              <a:t/>
            </a:r>
            <a:br>
              <a:rPr lang="it-IT" dirty="0" smtClean="0"/>
            </a:br>
            <a:r>
              <a:rPr lang="en-US" b="1" dirty="0" smtClean="0"/>
              <a:t>OF EUROPEAN IDENTITY</a:t>
            </a:r>
            <a:endParaRPr lang="it-IT" dirty="0"/>
          </a:p>
        </p:txBody>
      </p:sp>
      <p:sp>
        <p:nvSpPr>
          <p:cNvPr id="3" name="Segnaposto contenuto 2"/>
          <p:cNvSpPr>
            <a:spLocks noGrp="1"/>
          </p:cNvSpPr>
          <p:nvPr>
            <p:ph idx="1"/>
          </p:nvPr>
        </p:nvSpPr>
        <p:spPr/>
        <p:txBody>
          <a:bodyPr/>
          <a:lstStyle/>
          <a:p>
            <a:r>
              <a:rPr lang="en-US" b="1" dirty="0" smtClean="0"/>
              <a:t>Europe is a community of destiny</a:t>
            </a:r>
            <a:r>
              <a:rPr lang="en-US" dirty="0" smtClean="0"/>
              <a:t> </a:t>
            </a:r>
            <a:endParaRPr lang="it-IT" dirty="0" smtClean="0"/>
          </a:p>
          <a:p>
            <a:r>
              <a:rPr lang="en-US" b="1" dirty="0" smtClean="0"/>
              <a:t>Europe is above all a community of values</a:t>
            </a:r>
          </a:p>
          <a:p>
            <a:r>
              <a:rPr lang="en-US" b="1" dirty="0" smtClean="0"/>
              <a:t>Europe is a community of life</a:t>
            </a:r>
          </a:p>
          <a:p>
            <a:r>
              <a:rPr lang="en-US" b="1" dirty="0" smtClean="0"/>
              <a:t>Europe is an economic and social community</a:t>
            </a:r>
          </a:p>
          <a:p>
            <a:r>
              <a:rPr lang="en-US" b="1" dirty="0" smtClean="0"/>
              <a:t>Europe is a community of responsibility</a:t>
            </a:r>
          </a:p>
          <a:p>
            <a:r>
              <a:rPr lang="en-US" b="1" dirty="0" smtClean="0"/>
              <a:t>Towards an European Identity</a:t>
            </a:r>
          </a:p>
          <a:p>
            <a:endParaRPr lang="en-US" b="1" dirty="0" smtClean="0"/>
          </a:p>
          <a:p>
            <a:endParaRPr lang="it-IT"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Eurobarometer</a:t>
            </a:r>
            <a:r>
              <a:rPr lang="it-IT" dirty="0" smtClean="0"/>
              <a:t>: </a:t>
            </a:r>
            <a:r>
              <a:rPr lang="it-IT" dirty="0" err="1" smtClean="0"/>
              <a:t>questions</a:t>
            </a:r>
            <a:endParaRPr lang="it-IT" dirty="0"/>
          </a:p>
        </p:txBody>
      </p:sp>
      <p:sp>
        <p:nvSpPr>
          <p:cNvPr id="3" name="Segnaposto contenuto 2"/>
          <p:cNvSpPr>
            <a:spLocks noGrp="1"/>
          </p:cNvSpPr>
          <p:nvPr>
            <p:ph idx="1"/>
          </p:nvPr>
        </p:nvSpPr>
        <p:spPr/>
        <p:txBody>
          <a:bodyPr>
            <a:normAutofit lnSpcReduction="10000"/>
          </a:bodyPr>
          <a:lstStyle/>
          <a:p>
            <a:r>
              <a:rPr lang="en-US" b="1" i="1" dirty="0" smtClean="0"/>
              <a:t>National Identity - European Identity </a:t>
            </a:r>
            <a:r>
              <a:rPr lang="en-US" b="1" i="1" dirty="0" smtClean="0"/>
              <a:t> </a:t>
            </a:r>
            <a:r>
              <a:rPr lang="en-US" b="1" i="1" dirty="0" smtClean="0"/>
              <a:t>- World Identity </a:t>
            </a:r>
            <a:endParaRPr lang="it-IT" b="1" i="1" dirty="0" smtClean="0"/>
          </a:p>
          <a:p>
            <a:r>
              <a:rPr lang="en-US" b="1" i="1" dirty="0" smtClean="0"/>
              <a:t>Do you ever think of yourself not only as (nationality) citizen, but also as a citizen of Europe? Does this happen often, sometimes or never? </a:t>
            </a:r>
            <a:endParaRPr lang="it-IT" b="1" i="1" dirty="0" smtClean="0"/>
          </a:p>
          <a:p>
            <a:r>
              <a:rPr lang="en-US" b="1" i="1" dirty="0" smtClean="0"/>
              <a:t>Do you ever think of yourself as not only (nationality), but also European? Does this happen often, sometimes or never? </a:t>
            </a:r>
            <a:endParaRPr lang="it-IT" b="1" i="1" dirty="0" smtClean="0"/>
          </a:p>
          <a:p>
            <a:endParaRPr lang="it-IT"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Eurobarometer</a:t>
            </a:r>
            <a:r>
              <a:rPr lang="it-IT" dirty="0" smtClean="0"/>
              <a:t>: </a:t>
            </a:r>
            <a:r>
              <a:rPr lang="it-IT" dirty="0" err="1" smtClean="0"/>
              <a:t>questions</a:t>
            </a:r>
            <a:endParaRPr lang="it-IT" dirty="0"/>
          </a:p>
        </p:txBody>
      </p:sp>
      <p:sp>
        <p:nvSpPr>
          <p:cNvPr id="3" name="Segnaposto contenuto 2"/>
          <p:cNvSpPr>
            <a:spLocks noGrp="1"/>
          </p:cNvSpPr>
          <p:nvPr>
            <p:ph idx="1"/>
          </p:nvPr>
        </p:nvSpPr>
        <p:spPr/>
        <p:txBody>
          <a:bodyPr>
            <a:normAutofit fontScale="92500" lnSpcReduction="10000"/>
          </a:bodyPr>
          <a:lstStyle/>
          <a:p>
            <a:r>
              <a:rPr lang="en-US" b="1" i="1" dirty="0" smtClean="0"/>
              <a:t>And do you ever think of yourself as citizen of the world? Does this happen often, sometimes or never?</a:t>
            </a:r>
            <a:endParaRPr lang="it-IT" b="1" i="1" dirty="0" smtClean="0"/>
          </a:p>
          <a:p>
            <a:r>
              <a:rPr lang="en-US" b="1" i="1" dirty="0" smtClean="0"/>
              <a:t>In the near future do you see yourself as ... ? </a:t>
            </a:r>
            <a:endParaRPr lang="it-IT" b="1" i="1" dirty="0" smtClean="0"/>
          </a:p>
          <a:p>
            <a:pPr lvl="0">
              <a:buNone/>
            </a:pPr>
            <a:r>
              <a:rPr lang="it-IT" dirty="0" smtClean="0"/>
              <a:t>- (NATIONALITY) </a:t>
            </a:r>
            <a:r>
              <a:rPr lang="it-IT" dirty="0" err="1" smtClean="0"/>
              <a:t>only</a:t>
            </a:r>
            <a:r>
              <a:rPr lang="it-IT" dirty="0" smtClean="0"/>
              <a:t> </a:t>
            </a:r>
          </a:p>
          <a:p>
            <a:pPr lvl="0">
              <a:buNone/>
            </a:pPr>
            <a:r>
              <a:rPr lang="it-IT" dirty="0" smtClean="0"/>
              <a:t>- </a:t>
            </a:r>
            <a:r>
              <a:rPr lang="it-IT" dirty="0" err="1" smtClean="0"/>
              <a:t>firstly</a:t>
            </a:r>
            <a:r>
              <a:rPr lang="it-IT" dirty="0" smtClean="0"/>
              <a:t> (NATIONALITY) and </a:t>
            </a:r>
            <a:r>
              <a:rPr lang="it-IT" dirty="0" err="1" smtClean="0"/>
              <a:t>then</a:t>
            </a:r>
            <a:r>
              <a:rPr lang="it-IT" dirty="0" smtClean="0"/>
              <a:t> </a:t>
            </a:r>
            <a:r>
              <a:rPr lang="it-IT" dirty="0" err="1" smtClean="0"/>
              <a:t>European</a:t>
            </a:r>
            <a:endParaRPr lang="it-IT" dirty="0" smtClean="0"/>
          </a:p>
          <a:p>
            <a:pPr lvl="0">
              <a:buNone/>
            </a:pPr>
            <a:r>
              <a:rPr lang="en-US" dirty="0" smtClean="0"/>
              <a:t>- firstly European and then (NATIONALITY) </a:t>
            </a:r>
            <a:endParaRPr lang="it-IT" dirty="0" smtClean="0"/>
          </a:p>
          <a:p>
            <a:pPr lvl="0">
              <a:buNone/>
            </a:pPr>
            <a:r>
              <a:rPr lang="it-IT" dirty="0" smtClean="0"/>
              <a:t>- </a:t>
            </a:r>
            <a:r>
              <a:rPr lang="it-IT" dirty="0" err="1" smtClean="0"/>
              <a:t>European</a:t>
            </a:r>
            <a:r>
              <a:rPr lang="it-IT" dirty="0" smtClean="0"/>
              <a:t> </a:t>
            </a:r>
            <a:r>
              <a:rPr lang="it-IT" dirty="0" err="1" smtClean="0"/>
              <a:t>only</a:t>
            </a:r>
            <a:r>
              <a:rPr lang="it-IT" dirty="0" smtClean="0"/>
              <a:t> </a:t>
            </a:r>
          </a:p>
          <a:p>
            <a:pPr lvl="0">
              <a:buNone/>
            </a:pPr>
            <a:r>
              <a:rPr lang="en-US" dirty="0" smtClean="0"/>
              <a:t>- As (NATIONALITY) as European (SPONTANEOUS)</a:t>
            </a:r>
            <a:endParaRPr lang="it-IT" dirty="0" smtClean="0"/>
          </a:p>
          <a:p>
            <a:endParaRPr lang="it-IT"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Others</a:t>
            </a:r>
            <a:endParaRPr lang="it-IT" dirty="0"/>
          </a:p>
        </p:txBody>
      </p:sp>
      <p:sp>
        <p:nvSpPr>
          <p:cNvPr id="3" name="Segnaposto contenuto 2"/>
          <p:cNvSpPr>
            <a:spLocks noGrp="1"/>
          </p:cNvSpPr>
          <p:nvPr>
            <p:ph idx="1"/>
          </p:nvPr>
        </p:nvSpPr>
        <p:spPr/>
        <p:txBody>
          <a:bodyPr/>
          <a:lstStyle/>
          <a:p>
            <a:r>
              <a:rPr lang="en-US" dirty="0" smtClean="0"/>
              <a:t>Hopes of a European patriotism</a:t>
            </a:r>
          </a:p>
          <a:p>
            <a:r>
              <a:rPr lang="en-US" dirty="0" smtClean="0"/>
              <a:t>'Europe' seen from outside</a:t>
            </a:r>
          </a:p>
          <a:p>
            <a:r>
              <a:rPr lang="en-US" dirty="0" smtClean="0"/>
              <a:t>Idea of 'Europe‘</a:t>
            </a:r>
          </a:p>
          <a:p>
            <a:r>
              <a:rPr lang="en-US" dirty="0" smtClean="0"/>
              <a:t>Pan-Europeanism</a:t>
            </a:r>
          </a:p>
          <a:p>
            <a:r>
              <a:rPr lang="en-US" dirty="0" smtClean="0"/>
              <a:t>Popular culture</a:t>
            </a:r>
          </a:p>
          <a:p>
            <a:r>
              <a:rPr lang="en-US" dirty="0" smtClean="0"/>
              <a:t>European symbols</a:t>
            </a:r>
          </a:p>
          <a:p>
            <a:endParaRPr lang="it-IT"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b="1" dirty="0" smtClean="0"/>
              <a:t>ESDS International Case Study</a:t>
            </a:r>
            <a:r>
              <a:rPr lang="it-IT" b="1" dirty="0" smtClean="0"/>
              <a:t/>
            </a:r>
            <a:br>
              <a:rPr lang="it-IT" b="1" dirty="0" smtClean="0"/>
            </a:br>
            <a:endParaRPr lang="it-IT" dirty="0"/>
          </a:p>
        </p:txBody>
      </p:sp>
      <p:sp>
        <p:nvSpPr>
          <p:cNvPr id="3" name="Segnaposto contenuto 2"/>
          <p:cNvSpPr>
            <a:spLocks noGrp="1"/>
          </p:cNvSpPr>
          <p:nvPr>
            <p:ph idx="1"/>
          </p:nvPr>
        </p:nvSpPr>
        <p:spPr/>
        <p:txBody>
          <a:bodyPr>
            <a:normAutofit fontScale="92500" lnSpcReduction="10000"/>
          </a:bodyPr>
          <a:lstStyle/>
          <a:p>
            <a:r>
              <a:rPr lang="en-US" b="1" dirty="0" smtClean="0"/>
              <a:t>Title: When do people feel European? European identity, EU attitudes, and questionnaire design </a:t>
            </a:r>
            <a:endParaRPr lang="it-IT" b="1" dirty="0" smtClean="0"/>
          </a:p>
          <a:p>
            <a:r>
              <a:rPr lang="en-US" dirty="0" smtClean="0"/>
              <a:t>Author: Robert Johns </a:t>
            </a:r>
            <a:endParaRPr lang="it-IT" dirty="0" smtClean="0"/>
          </a:p>
          <a:p>
            <a:r>
              <a:rPr lang="en-US" dirty="0" smtClean="0"/>
              <a:t>Institution: University of </a:t>
            </a:r>
            <a:r>
              <a:rPr lang="en-US" dirty="0" err="1" smtClean="0"/>
              <a:t>Strathclyde</a:t>
            </a:r>
            <a:r>
              <a:rPr lang="en-US" dirty="0" smtClean="0"/>
              <a:t> </a:t>
            </a:r>
            <a:endParaRPr lang="it-IT" dirty="0" smtClean="0"/>
          </a:p>
          <a:p>
            <a:r>
              <a:rPr lang="en-US" dirty="0" smtClean="0"/>
              <a:t>Date: January 2008 - May 2008 </a:t>
            </a:r>
            <a:endParaRPr lang="it-IT" dirty="0" smtClean="0"/>
          </a:p>
          <a:p>
            <a:r>
              <a:rPr lang="en-US" dirty="0" smtClean="0"/>
              <a:t>Subject area(s): Politics </a:t>
            </a:r>
            <a:endParaRPr lang="it-IT" dirty="0" smtClean="0"/>
          </a:p>
          <a:p>
            <a:r>
              <a:rPr lang="en-US" dirty="0" smtClean="0"/>
              <a:t>Relevance to other area(s): Psychology, research methods </a:t>
            </a:r>
            <a:endParaRPr lang="it-IT" dirty="0" smtClean="0"/>
          </a:p>
          <a:p>
            <a:r>
              <a:rPr lang="en-US" dirty="0" smtClean="0"/>
              <a:t>Project type: Academic research </a:t>
            </a:r>
            <a:endParaRPr lang="it-IT" dirty="0" smtClean="0"/>
          </a:p>
          <a:p>
            <a:endParaRPr lang="it-IT"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b="1" dirty="0" smtClean="0"/>
              <a:t>ESDS: Objectives</a:t>
            </a:r>
            <a:endParaRPr lang="it-IT" dirty="0"/>
          </a:p>
        </p:txBody>
      </p:sp>
      <p:sp>
        <p:nvSpPr>
          <p:cNvPr id="3" name="Segnaposto contenuto 2"/>
          <p:cNvSpPr>
            <a:spLocks noGrp="1"/>
          </p:cNvSpPr>
          <p:nvPr>
            <p:ph idx="1"/>
          </p:nvPr>
        </p:nvSpPr>
        <p:spPr/>
        <p:txBody>
          <a:bodyPr>
            <a:normAutofit fontScale="77500" lnSpcReduction="20000"/>
          </a:bodyPr>
          <a:lstStyle/>
          <a:p>
            <a:pPr lvl="0"/>
            <a:r>
              <a:rPr lang="en-US" dirty="0" smtClean="0"/>
              <a:t>When European identity questions are located immediately after EU questions, there will be a stronger correlation between European identity and support for the EU.</a:t>
            </a:r>
            <a:endParaRPr lang="it-IT" dirty="0" smtClean="0"/>
          </a:p>
          <a:p>
            <a:pPr lvl="0"/>
            <a:r>
              <a:rPr lang="en-US" dirty="0" smtClean="0"/>
              <a:t>The location of European identity questions with respect to EU questions will influence the relative levels of European identity across different EU states.</a:t>
            </a:r>
            <a:endParaRPr lang="it-IT" dirty="0" smtClean="0"/>
          </a:p>
          <a:p>
            <a:pPr lvl="0"/>
            <a:r>
              <a:rPr lang="en-US" dirty="0" smtClean="0"/>
              <a:t>When European identity questions are located immediately after EU questions, there will be a lower overall level of European identity.</a:t>
            </a:r>
            <a:endParaRPr lang="it-IT" dirty="0" smtClean="0"/>
          </a:p>
          <a:p>
            <a:pPr lvl="0"/>
            <a:r>
              <a:rPr lang="en-US" dirty="0" smtClean="0"/>
              <a:t>When European identity questions are located away from EU questions, European identity will be common even among anti-EU respondents </a:t>
            </a:r>
            <a:endParaRPr lang="it-IT" dirty="0" smtClean="0"/>
          </a:p>
          <a:p>
            <a:endParaRPr lang="it-IT"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b="1" dirty="0" smtClean="0"/>
              <a:t>ESDS: Methodology</a:t>
            </a:r>
            <a:endParaRPr lang="it-IT" dirty="0"/>
          </a:p>
        </p:txBody>
      </p:sp>
      <p:sp>
        <p:nvSpPr>
          <p:cNvPr id="3" name="Segnaposto contenuto 2"/>
          <p:cNvSpPr>
            <a:spLocks noGrp="1"/>
          </p:cNvSpPr>
          <p:nvPr>
            <p:ph idx="1"/>
          </p:nvPr>
        </p:nvSpPr>
        <p:spPr/>
        <p:txBody>
          <a:bodyPr/>
          <a:lstStyle/>
          <a:p>
            <a:r>
              <a:rPr lang="en-US" dirty="0" smtClean="0"/>
              <a:t>The project required the ordering, downloading and statistical analysis of a large number of </a:t>
            </a:r>
            <a:r>
              <a:rPr lang="en-US" dirty="0" err="1" smtClean="0"/>
              <a:t>Eurobarometer</a:t>
            </a:r>
            <a:r>
              <a:rPr lang="en-US" dirty="0" smtClean="0"/>
              <a:t> datasets. Those analyses were relatively straightforward: it was a case of comparing levels of European identity across surveys and across countries, and correlating European identity with attitudes to the EU.</a:t>
            </a:r>
            <a:endParaRPr lang="it-IT" dirty="0" smtClean="0"/>
          </a:p>
          <a:p>
            <a:endParaRPr lang="it-IT"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ESDS: </a:t>
            </a:r>
            <a:r>
              <a:rPr lang="it-IT" dirty="0" err="1" smtClean="0"/>
              <a:t>Results</a:t>
            </a:r>
            <a:endParaRPr lang="it-IT" dirty="0"/>
          </a:p>
        </p:txBody>
      </p:sp>
      <p:sp>
        <p:nvSpPr>
          <p:cNvPr id="3" name="Segnaposto contenuto 2"/>
          <p:cNvSpPr>
            <a:spLocks noGrp="1"/>
          </p:cNvSpPr>
          <p:nvPr>
            <p:ph idx="1"/>
          </p:nvPr>
        </p:nvSpPr>
        <p:spPr/>
        <p:txBody>
          <a:bodyPr>
            <a:normAutofit fontScale="70000" lnSpcReduction="20000"/>
          </a:bodyPr>
          <a:lstStyle/>
          <a:p>
            <a:r>
              <a:rPr lang="en-US" dirty="0" smtClean="0"/>
              <a:t>The results carry implications for survey designers, reinforcing the importance of question order, and warning </a:t>
            </a:r>
            <a:r>
              <a:rPr lang="en-US" dirty="0" smtClean="0"/>
              <a:t>Euro barometer </a:t>
            </a:r>
            <a:r>
              <a:rPr lang="en-US" dirty="0" smtClean="0"/>
              <a:t>methodologists that they cannot expect to measure pure European identity if – as has become the norm – those questions immediately follow a long battery of questions about the European Union. More broadly, these findings are relevant to a wider study of the extreme right in Europe. There is increasing evidence that extreme-right parties are actively encouraging a sense of European identity among their supporters and target audiences, in order to add a cultural veneer to their anti-immigrant discourse (and their opposition to Turkish membership of the EU). These findings suggest that, far from being narrow nationalists, extreme right </a:t>
            </a:r>
            <a:r>
              <a:rPr lang="en-US" dirty="0" smtClean="0"/>
              <a:t>sympathizers </a:t>
            </a:r>
            <a:r>
              <a:rPr lang="en-US" dirty="0" smtClean="0"/>
              <a:t>are willing to express a </a:t>
            </a:r>
            <a:r>
              <a:rPr lang="en-US" b="1" dirty="0" smtClean="0"/>
              <a:t>positive European identity</a:t>
            </a:r>
            <a:r>
              <a:rPr lang="en-US" dirty="0" smtClean="0"/>
              <a:t>, provided that – as in extreme right discourse – this is presented as distinct from pro-EU sentiment</a:t>
            </a:r>
            <a:endParaRPr lang="it-I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smtClean="0"/>
              <a:t>What is the purpose of young people’s formal and non-formal education?</a:t>
            </a:r>
            <a:endParaRPr lang="it-IT" dirty="0"/>
          </a:p>
        </p:txBody>
      </p:sp>
      <p:sp>
        <p:nvSpPr>
          <p:cNvPr id="3" name="Segnaposto contenuto 2"/>
          <p:cNvSpPr>
            <a:spLocks noGrp="1"/>
          </p:cNvSpPr>
          <p:nvPr>
            <p:ph idx="1"/>
          </p:nvPr>
        </p:nvSpPr>
        <p:spPr/>
        <p:txBody>
          <a:bodyPr/>
          <a:lstStyle/>
          <a:p>
            <a:r>
              <a:rPr lang="en-US" dirty="0" smtClean="0"/>
              <a:t>Summarized: Give knowledge, be space to acquire and </a:t>
            </a:r>
            <a:r>
              <a:rPr lang="en-US" dirty="0" err="1" smtClean="0"/>
              <a:t>practise</a:t>
            </a:r>
            <a:r>
              <a:rPr lang="en-US" dirty="0" smtClean="0"/>
              <a:t> your skills, be example to develop attitude. Challenge lays in the fact that we don't anymore know what kind of </a:t>
            </a:r>
            <a:r>
              <a:rPr lang="it-IT" dirty="0" smtClean="0"/>
              <a:t>educational </a:t>
            </a:r>
            <a:r>
              <a:rPr lang="it-IT" dirty="0" err="1" smtClean="0"/>
              <a:t>children</a:t>
            </a:r>
            <a:r>
              <a:rPr lang="it-IT" dirty="0" smtClean="0"/>
              <a:t>/people </a:t>
            </a:r>
            <a:r>
              <a:rPr lang="it-IT" dirty="0" err="1" smtClean="0"/>
              <a:t>need</a:t>
            </a:r>
            <a:r>
              <a:rPr lang="it-IT" dirty="0" smtClean="0"/>
              <a:t>.</a:t>
            </a:r>
            <a:endParaRPr lang="it-IT"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2800" dirty="0" smtClean="0"/>
              <a:t>How can powerful formal and non-formal education generate young, active citizens?</a:t>
            </a:r>
            <a:endParaRPr lang="it-IT" sz="2800" dirty="0"/>
          </a:p>
        </p:txBody>
      </p:sp>
      <p:sp>
        <p:nvSpPr>
          <p:cNvPr id="3" name="Segnaposto contenuto 2"/>
          <p:cNvSpPr>
            <a:spLocks noGrp="1"/>
          </p:cNvSpPr>
          <p:nvPr>
            <p:ph idx="1"/>
          </p:nvPr>
        </p:nvSpPr>
        <p:spPr/>
        <p:txBody>
          <a:bodyPr>
            <a:normAutofit fontScale="85000" lnSpcReduction="20000"/>
          </a:bodyPr>
          <a:lstStyle/>
          <a:p>
            <a:r>
              <a:rPr lang="en-US" dirty="0" smtClean="0"/>
              <a:t>By giving knowledge, creating safe learning environment and being a place to learn and to</a:t>
            </a:r>
          </a:p>
          <a:p>
            <a:r>
              <a:rPr lang="en-US" dirty="0" smtClean="0"/>
              <a:t>exercise ones citizenship, by giving examples and support, by giving guiding and</a:t>
            </a:r>
          </a:p>
          <a:p>
            <a:r>
              <a:rPr lang="en-US" dirty="0" smtClean="0"/>
              <a:t>inspiration. School plays very important role since it is both learning institution and model</a:t>
            </a:r>
          </a:p>
          <a:p>
            <a:r>
              <a:rPr lang="en-US" dirty="0" smtClean="0"/>
              <a:t>of society in itself. Here we learn how to live together. Non- formal education provides</a:t>
            </a:r>
          </a:p>
          <a:p>
            <a:r>
              <a:rPr lang="en-US" dirty="0" smtClean="0"/>
              <a:t>spaces for initiatives and exercise of citizenship through action, here we put out knowledge</a:t>
            </a:r>
          </a:p>
          <a:p>
            <a:r>
              <a:rPr lang="en-US" dirty="0" smtClean="0"/>
              <a:t>into </a:t>
            </a:r>
            <a:r>
              <a:rPr lang="en-US" dirty="0" err="1" smtClean="0"/>
              <a:t>practise</a:t>
            </a:r>
            <a:r>
              <a:rPr lang="en-US" dirty="0" smtClean="0"/>
              <a:t> and learn a lot of social skills plus we learn and "train” our attitudes.</a:t>
            </a:r>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Citizenship</a:t>
            </a:r>
            <a:r>
              <a:rPr lang="it-IT" dirty="0" smtClean="0"/>
              <a:t>: a </a:t>
            </a:r>
            <a:r>
              <a:rPr lang="it-IT" dirty="0" err="1" smtClean="0"/>
              <a:t>metaphor</a:t>
            </a:r>
            <a:endParaRPr lang="it-IT" dirty="0"/>
          </a:p>
        </p:txBody>
      </p:sp>
      <p:sp>
        <p:nvSpPr>
          <p:cNvPr id="3" name="Segnaposto contenuto 2"/>
          <p:cNvSpPr>
            <a:spLocks noGrp="1"/>
          </p:cNvSpPr>
          <p:nvPr>
            <p:ph idx="1"/>
          </p:nvPr>
        </p:nvSpPr>
        <p:spPr/>
        <p:txBody>
          <a:bodyPr/>
          <a:lstStyle/>
          <a:p>
            <a:r>
              <a:rPr lang="en-US" dirty="0" smtClean="0"/>
              <a:t>Citizenship was introduced as a multidimensional concept having 4 dimensions. To show importance of each dimension the </a:t>
            </a:r>
            <a:r>
              <a:rPr lang="en-US" b="1" dirty="0" smtClean="0"/>
              <a:t>metaphor of chair </a:t>
            </a:r>
            <a:r>
              <a:rPr lang="en-US" dirty="0" smtClean="0"/>
              <a:t>was used, since it explains best about the need of </a:t>
            </a:r>
            <a:r>
              <a:rPr lang="en-US" b="1" dirty="0" smtClean="0"/>
              <a:t>balance between each “leg” </a:t>
            </a:r>
            <a:r>
              <a:rPr lang="en-US" dirty="0" smtClean="0"/>
              <a:t>to create a balance and harmonious</a:t>
            </a:r>
            <a:r>
              <a:rPr lang="it-IT" dirty="0" smtClean="0"/>
              <a:t>“</a:t>
            </a:r>
            <a:r>
              <a:rPr lang="it-IT" dirty="0" err="1" smtClean="0"/>
              <a:t>citizenship</a:t>
            </a:r>
            <a:r>
              <a:rPr lang="it-IT" dirty="0" smtClean="0"/>
              <a:t>”.</a:t>
            </a:r>
            <a:endParaRPr lang="it-IT"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Citizenship</a:t>
            </a:r>
            <a:r>
              <a:rPr lang="it-IT" dirty="0" smtClean="0"/>
              <a:t>: a </a:t>
            </a:r>
            <a:r>
              <a:rPr lang="it-IT" dirty="0" err="1" smtClean="0"/>
              <a:t>chair</a:t>
            </a:r>
            <a:endParaRPr lang="it-IT" dirty="0"/>
          </a:p>
        </p:txBody>
      </p:sp>
      <p:pic>
        <p:nvPicPr>
          <p:cNvPr id="2050" name="Picture 2"/>
          <p:cNvPicPr>
            <a:picLocks noGrp="1" noChangeAspect="1" noChangeArrowheads="1"/>
          </p:cNvPicPr>
          <p:nvPr>
            <p:ph idx="1"/>
          </p:nvPr>
        </p:nvPicPr>
        <p:blipFill>
          <a:blip r:embed="rId2"/>
          <a:srcRect/>
          <a:stretch>
            <a:fillRect/>
          </a:stretch>
        </p:blipFill>
        <p:spPr bwMode="auto">
          <a:xfrm>
            <a:off x="3638550" y="1473653"/>
            <a:ext cx="2933714" cy="44604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err="1" smtClean="0"/>
              <a:t>Citizenship</a:t>
            </a:r>
            <a:r>
              <a:rPr lang="it-IT" b="1" dirty="0" smtClean="0"/>
              <a:t>: the 4 </a:t>
            </a:r>
            <a:r>
              <a:rPr lang="it-IT" b="1" dirty="0" err="1" smtClean="0"/>
              <a:t>dimensions</a:t>
            </a:r>
            <a:endParaRPr lang="it-IT" dirty="0"/>
          </a:p>
        </p:txBody>
      </p:sp>
      <p:sp>
        <p:nvSpPr>
          <p:cNvPr id="3" name="Segnaposto contenuto 2"/>
          <p:cNvSpPr>
            <a:spLocks noGrp="1"/>
          </p:cNvSpPr>
          <p:nvPr>
            <p:ph idx="1"/>
          </p:nvPr>
        </p:nvSpPr>
        <p:spPr/>
        <p:txBody>
          <a:bodyPr/>
          <a:lstStyle/>
          <a:p>
            <a:r>
              <a:rPr lang="it-IT" dirty="0" err="1" smtClean="0"/>
              <a:t>Political</a:t>
            </a:r>
            <a:r>
              <a:rPr lang="it-IT" dirty="0" smtClean="0"/>
              <a:t> </a:t>
            </a:r>
            <a:r>
              <a:rPr lang="it-IT" dirty="0" err="1" smtClean="0"/>
              <a:t>dimension</a:t>
            </a:r>
            <a:endParaRPr lang="it-IT" dirty="0" smtClean="0"/>
          </a:p>
          <a:p>
            <a:r>
              <a:rPr lang="it-IT" dirty="0" smtClean="0"/>
              <a:t>Social </a:t>
            </a:r>
            <a:r>
              <a:rPr lang="it-IT" dirty="0" err="1" smtClean="0"/>
              <a:t>dimension</a:t>
            </a:r>
            <a:endParaRPr lang="it-IT" dirty="0" smtClean="0"/>
          </a:p>
          <a:p>
            <a:r>
              <a:rPr lang="it-IT" dirty="0" smtClean="0"/>
              <a:t>Cultural </a:t>
            </a:r>
            <a:r>
              <a:rPr lang="it-IT" dirty="0" err="1" smtClean="0"/>
              <a:t>dimension</a:t>
            </a:r>
            <a:endParaRPr lang="it-IT" dirty="0" smtClean="0"/>
          </a:p>
          <a:p>
            <a:r>
              <a:rPr lang="it-IT" dirty="0" err="1" smtClean="0"/>
              <a:t>Economic</a:t>
            </a:r>
            <a:r>
              <a:rPr lang="it-IT" dirty="0" smtClean="0"/>
              <a:t> </a:t>
            </a:r>
            <a:r>
              <a:rPr lang="it-IT" dirty="0" err="1" smtClean="0"/>
              <a:t>dimension</a:t>
            </a:r>
            <a:endParaRPr lang="it-IT" dirty="0" smtClean="0"/>
          </a:p>
          <a:p>
            <a:pPr>
              <a:buNone/>
            </a:pPr>
            <a:endParaRPr lang="it-IT"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2517</Words>
  <PresentationFormat>Presentazione su schermo (4:3)</PresentationFormat>
  <Paragraphs>252</Paragraphs>
  <Slides>48</Slides>
  <Notes>0</Notes>
  <HiddenSlides>0</HiddenSlides>
  <MMClips>0</MMClips>
  <ScaleCrop>false</ScaleCrop>
  <HeadingPairs>
    <vt:vector size="4" baseType="variant">
      <vt:variant>
        <vt:lpstr>Tema</vt:lpstr>
      </vt:variant>
      <vt:variant>
        <vt:i4>1</vt:i4>
      </vt:variant>
      <vt:variant>
        <vt:lpstr>Titoli diapositive</vt:lpstr>
      </vt:variant>
      <vt:variant>
        <vt:i4>48</vt:i4>
      </vt:variant>
    </vt:vector>
  </HeadingPairs>
  <TitlesOfParts>
    <vt:vector size="49" baseType="lpstr">
      <vt:lpstr>Tema di Office</vt:lpstr>
      <vt:lpstr>EU citizenship</vt:lpstr>
      <vt:lpstr>What is citizenship?</vt:lpstr>
      <vt:lpstr>What is citizenship?</vt:lpstr>
      <vt:lpstr>How do young, active citizens live their lives?</vt:lpstr>
      <vt:lpstr>What is the purpose of young people’s formal and non-formal education?</vt:lpstr>
      <vt:lpstr>How can powerful formal and non-formal education generate young, active citizens?</vt:lpstr>
      <vt:lpstr>Citizenship: a metaphor</vt:lpstr>
      <vt:lpstr>Citizenship: a chair</vt:lpstr>
      <vt:lpstr>Citizenship: the 4 dimensions</vt:lpstr>
      <vt:lpstr>Citizenship: political dimension</vt:lpstr>
      <vt:lpstr>Citizenship: social dimension</vt:lpstr>
      <vt:lpstr>Citizenship: cultural dimension</vt:lpstr>
      <vt:lpstr>Citizenship: cultural dimension</vt:lpstr>
      <vt:lpstr>Citizenship framework</vt:lpstr>
      <vt:lpstr>Knowledge, Skills, Attitudes</vt:lpstr>
      <vt:lpstr>The most important elements..</vt:lpstr>
      <vt:lpstr>The most important elements..</vt:lpstr>
      <vt:lpstr>Attitude towards European Citizenship</vt:lpstr>
      <vt:lpstr>Attitude towards European Citizenship</vt:lpstr>
      <vt:lpstr>In which fields you would still like to improve your  knowledge and skills concerning European Citizenship?</vt:lpstr>
      <vt:lpstr>In which fields you would still like to improve your  knowledge and skills concerning European Citizenship?</vt:lpstr>
      <vt:lpstr>INPUT ON CITIZENSHIP AND EUROPEAN CITIZENSHIPS</vt:lpstr>
      <vt:lpstr>Citizenship as a legal status can be based on:</vt:lpstr>
      <vt:lpstr>There are few more dimensions to add to this legal status:</vt:lpstr>
      <vt:lpstr>Citizenship is a status and role:</vt:lpstr>
      <vt:lpstr>Citizenship is a process of interactions</vt:lpstr>
      <vt:lpstr>Belonging to a community:</vt:lpstr>
      <vt:lpstr>Citizenship is context-related</vt:lpstr>
      <vt:lpstr>The difference between the European citizenship and               the citizenship of the European Union</vt:lpstr>
      <vt:lpstr>State-citizen political relation includes:</vt:lpstr>
      <vt:lpstr>European citizenship as citizen-citizen relation</vt:lpstr>
      <vt:lpstr>European citizenship in youth work</vt:lpstr>
      <vt:lpstr>European Citizenship:</vt:lpstr>
      <vt:lpstr>PDF papers about EU identity</vt:lpstr>
      <vt:lpstr>EU citizenship and Turkey: pdf</vt:lpstr>
      <vt:lpstr>Other inputs about citizenship</vt:lpstr>
      <vt:lpstr>Other inputs about citizenship</vt:lpstr>
      <vt:lpstr>EU and Turkey</vt:lpstr>
      <vt:lpstr>Eurobarometer</vt:lpstr>
      <vt:lpstr>Issues</vt:lpstr>
      <vt:lpstr>A CHARTA OF EUROPEAN IDENTITY</vt:lpstr>
      <vt:lpstr>Eurobarometer: questions</vt:lpstr>
      <vt:lpstr>Eurobarometer: questions</vt:lpstr>
      <vt:lpstr>Others</vt:lpstr>
      <vt:lpstr>ESDS International Case Study </vt:lpstr>
      <vt:lpstr>ESDS: Objectives</vt:lpstr>
      <vt:lpstr>ESDS: Methodology</vt:lpstr>
      <vt:lpstr>ESDS: Results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citizenship</dc:title>
  <dc:creator>eurogems</dc:creator>
  <cp:lastModifiedBy>eurogems</cp:lastModifiedBy>
  <cp:revision>29</cp:revision>
  <dcterms:created xsi:type="dcterms:W3CDTF">2008-09-09T10:27:13Z</dcterms:created>
  <dcterms:modified xsi:type="dcterms:W3CDTF">2008-09-09T21:05:42Z</dcterms:modified>
</cp:coreProperties>
</file>